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5" r:id="rId12"/>
    <p:sldId id="289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80" r:id="rId22"/>
    <p:sldId id="274" r:id="rId23"/>
    <p:sldId id="277" r:id="rId24"/>
    <p:sldId id="293" r:id="rId25"/>
    <p:sldId id="278" r:id="rId26"/>
    <p:sldId id="292" r:id="rId27"/>
    <p:sldId id="279" r:id="rId28"/>
    <p:sldId id="276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90" r:id="rId38"/>
    <p:sldId id="291" r:id="rId39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E9CB"/>
          </a:solidFill>
        </a:fill>
      </a:tcStyle>
    </a:wholeTbl>
    <a:band2H>
      <a:tcTxStyle/>
      <a:tcStyle>
        <a:tcBdr/>
        <a:fill>
          <a:solidFill>
            <a:srgbClr val="EEF4E7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E6CB"/>
          </a:solidFill>
        </a:fill>
      </a:tcStyle>
    </a:wholeTbl>
    <a:band2H>
      <a:tcTxStyle/>
      <a:tcStyle>
        <a:tcBdr/>
        <a:fill>
          <a:solidFill>
            <a:srgbClr val="FAF3E7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8D0"/>
          </a:solidFill>
        </a:fill>
      </a:tcStyle>
    </a:wholeTbl>
    <a:band2H>
      <a:tcTxStyle/>
      <a:tcStyle>
        <a:tcBdr/>
        <a:fill>
          <a:solidFill>
            <a:srgbClr val="EEEDE9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r-FR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00785"/>
          <c:y val="0.13594999999999999"/>
          <c:w val="0.53976599999999997"/>
          <c:h val="0.71560000000000001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A9CC-4D62-90D7-94FCA7B2E69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A9CC-4D62-90D7-94FCA7B2E69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A9CC-4D62-90D7-94FCA7B2E69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A9CC-4D62-90D7-94FCA7B2E69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A9CC-4D62-90D7-94FCA7B2E69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A9CC-4D62-90D7-94FCA7B2E699}"/>
              </c:ext>
            </c:extLst>
          </c:dPt>
          <c:dPt>
            <c:idx val="6"/>
            <c:bubble3D val="0"/>
            <c:spPr>
              <a:solidFill>
                <a:srgbClr val="567417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A9CC-4D62-90D7-94FCA7B2E699}"/>
              </c:ext>
            </c:extLst>
          </c:dPt>
          <c:dPt>
            <c:idx val="7"/>
            <c:bubble3D val="0"/>
            <c:spPr>
              <a:solidFill>
                <a:srgbClr val="326014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A9CC-4D62-90D7-94FCA7B2E699}"/>
              </c:ext>
            </c:extLst>
          </c:dPt>
          <c:dPt>
            <c:idx val="8"/>
            <c:bubble3D val="0"/>
            <c:spPr>
              <a:solidFill>
                <a:srgbClr val="8C7010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A9CC-4D62-90D7-94FCA7B2E699}"/>
              </c:ext>
            </c:extLst>
          </c:dPt>
          <c:dPt>
            <c:idx val="9"/>
            <c:bubble3D val="0"/>
            <c:spPr>
              <a:solidFill>
                <a:srgbClr val="8B3D0E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A9CC-4D62-90D7-94FCA7B2E699}"/>
              </c:ext>
            </c:extLst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1000" b="1" i="0" u="none" strike="noStrike">
                      <a:solidFill>
                        <a:srgbClr val="595959"/>
                      </a:solidFill>
                      <a:latin typeface="Trebuchet M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A9CC-4D62-90D7-94FCA7B2E699}"/>
                </c:ext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1000" b="1" i="0" u="none" strike="noStrike">
                      <a:solidFill>
                        <a:srgbClr val="595959"/>
                      </a:solidFill>
                      <a:latin typeface="Trebuchet M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A9CC-4D62-90D7-94FCA7B2E699}"/>
                </c:ext>
              </c:extLst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1000" b="1" i="0" u="none" strike="noStrike">
                      <a:solidFill>
                        <a:srgbClr val="595959"/>
                      </a:solidFill>
                      <a:latin typeface="Trebuchet M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A9CC-4D62-90D7-94FCA7B2E699}"/>
                </c:ext>
              </c:extLst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1000" b="1" i="0" u="none" strike="noStrike">
                      <a:solidFill>
                        <a:srgbClr val="595959"/>
                      </a:solidFill>
                      <a:latin typeface="Trebuchet M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A9CC-4D62-90D7-94FCA7B2E699}"/>
                </c:ext>
              </c:extLst>
            </c:dLbl>
            <c:dLbl>
              <c:idx val="4"/>
              <c:numFmt formatCode="0%" sourceLinked="0"/>
              <c:spPr/>
              <c:txPr>
                <a:bodyPr/>
                <a:lstStyle/>
                <a:p>
                  <a:pPr>
                    <a:defRPr sz="1000" b="1" i="0" u="none" strike="noStrike">
                      <a:solidFill>
                        <a:srgbClr val="595959"/>
                      </a:solidFill>
                      <a:latin typeface="Trebuchet M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A9CC-4D62-90D7-94FCA7B2E699}"/>
                </c:ext>
              </c:extLst>
            </c:dLbl>
            <c:dLbl>
              <c:idx val="5"/>
              <c:numFmt formatCode="0%" sourceLinked="0"/>
              <c:spPr/>
              <c:txPr>
                <a:bodyPr/>
                <a:lstStyle/>
                <a:p>
                  <a:pPr>
                    <a:defRPr sz="1000" b="1" i="0" u="none" strike="noStrike">
                      <a:solidFill>
                        <a:srgbClr val="595959"/>
                      </a:solidFill>
                      <a:latin typeface="Trebuchet M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A9CC-4D62-90D7-94FCA7B2E699}"/>
                </c:ext>
              </c:extLst>
            </c:dLbl>
            <c:dLbl>
              <c:idx val="6"/>
              <c:numFmt formatCode="0%" sourceLinked="0"/>
              <c:spPr/>
              <c:txPr>
                <a:bodyPr/>
                <a:lstStyle/>
                <a:p>
                  <a:pPr>
                    <a:defRPr sz="1000" b="1" i="0" u="none" strike="noStrike">
                      <a:solidFill>
                        <a:srgbClr val="595959"/>
                      </a:solidFill>
                      <a:latin typeface="Trebuchet M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A9CC-4D62-90D7-94FCA7B2E699}"/>
                </c:ext>
              </c:extLst>
            </c:dLbl>
            <c:dLbl>
              <c:idx val="7"/>
              <c:numFmt formatCode="0%" sourceLinked="0"/>
              <c:spPr/>
              <c:txPr>
                <a:bodyPr/>
                <a:lstStyle/>
                <a:p>
                  <a:pPr>
                    <a:defRPr sz="1000" b="1" i="0" u="none" strike="noStrike">
                      <a:solidFill>
                        <a:srgbClr val="595959"/>
                      </a:solidFill>
                      <a:latin typeface="Trebuchet M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A9CC-4D62-90D7-94FCA7B2E699}"/>
                </c:ext>
              </c:extLst>
            </c:dLbl>
            <c:dLbl>
              <c:idx val="8"/>
              <c:numFmt formatCode="0%" sourceLinked="0"/>
              <c:spPr/>
              <c:txPr>
                <a:bodyPr/>
                <a:lstStyle/>
                <a:p>
                  <a:pPr>
                    <a:defRPr sz="1000" b="1" i="0" u="none" strike="noStrike">
                      <a:solidFill>
                        <a:srgbClr val="595959"/>
                      </a:solidFill>
                      <a:latin typeface="Trebuchet M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1-A9CC-4D62-90D7-94FCA7B2E699}"/>
                </c:ext>
              </c:extLst>
            </c:dLbl>
            <c:dLbl>
              <c:idx val="9"/>
              <c:numFmt formatCode="0%" sourceLinked="0"/>
              <c:spPr/>
              <c:txPr>
                <a:bodyPr/>
                <a:lstStyle/>
                <a:p>
                  <a:pPr>
                    <a:defRPr sz="1000" b="1" i="0" u="none" strike="noStrike">
                      <a:solidFill>
                        <a:srgbClr val="595959"/>
                      </a:solidFill>
                      <a:latin typeface="Trebuchet M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3-A9CC-4D62-90D7-94FCA7B2E699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i="0" u="none" strike="noStrike">
                    <a:solidFill>
                      <a:srgbClr val="595959"/>
                    </a:solidFill>
                    <a:latin typeface="Trebuchet M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Sheet1!$B$1:$K$1</c:f>
              <c:strCache>
                <c:ptCount val="10"/>
                <c:pt idx="0">
                  <c:v>Associatifs</c:v>
                </c:pt>
                <c:pt idx="1">
                  <c:v>Commissions </c:v>
                </c:pt>
                <c:pt idx="2">
                  <c:v>Débats</c:v>
                </c:pt>
                <c:pt idx="3">
                  <c:v>Déchets</c:v>
                </c:pt>
                <c:pt idx="4">
                  <c:v>Divers</c:v>
                </c:pt>
                <c:pt idx="5">
                  <c:v>Eau</c:v>
                </c:pt>
                <c:pt idx="6">
                  <c:v>Energies</c:v>
                </c:pt>
                <c:pt idx="7">
                  <c:v>Esp naturels</c:v>
                </c:pt>
                <c:pt idx="8">
                  <c:v>Risques industriels</c:v>
                </c:pt>
                <c:pt idx="9">
                  <c:v>Urba et EP</c:v>
                </c:pt>
              </c:strCache>
            </c:strRef>
          </c:cat>
          <c:val>
            <c:numRef>
              <c:f>Sheet1!$B$2:$K$2</c:f>
              <c:numCache>
                <c:formatCode>General</c:formatCode>
                <c:ptCount val="10"/>
                <c:pt idx="0">
                  <c:v>15</c:v>
                </c:pt>
                <c:pt idx="1">
                  <c:v>27</c:v>
                </c:pt>
                <c:pt idx="2">
                  <c:v>4</c:v>
                </c:pt>
                <c:pt idx="3">
                  <c:v>5</c:v>
                </c:pt>
                <c:pt idx="4">
                  <c:v>10</c:v>
                </c:pt>
                <c:pt idx="5">
                  <c:v>11</c:v>
                </c:pt>
                <c:pt idx="6">
                  <c:v>13</c:v>
                </c:pt>
                <c:pt idx="7">
                  <c:v>12</c:v>
                </c:pt>
                <c:pt idx="8">
                  <c:v>19</c:v>
                </c:pt>
                <c:pt idx="9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A9CC-4D62-90D7-94FCA7B2E6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3772252612373379"/>
          <c:y val="0.49762751015750145"/>
          <c:w val="0.25437881258118678"/>
          <c:h val="0.448452313022913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200" b="1" i="0" u="none" strike="noStrike">
              <a:solidFill>
                <a:srgbClr val="595959"/>
              </a:solidFill>
              <a:latin typeface="Trebuchet MS"/>
            </a:defRPr>
          </a:pPr>
          <a:endParaRPr lang="fr-FR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Feuil1!$A$1</c:f>
              <c:strCache>
                <c:ptCount val="1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Feuil1!$B$1</c:f>
              <c:numCache>
                <c:formatCode>General</c:formatCode>
                <c:ptCount val="1"/>
                <c:pt idx="0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31-47D4-AC13-273DA8EC59DD}"/>
            </c:ext>
          </c:extLst>
        </c:ser>
        <c:ser>
          <c:idx val="1"/>
          <c:order val="1"/>
          <c:tx>
            <c:strRef>
              <c:f>Feuil1!$A$2</c:f>
              <c:strCache>
                <c:ptCount val="1"/>
                <c:pt idx="0">
                  <c:v>2018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Feuil1!$B$2</c:f>
              <c:numCache>
                <c:formatCode>General</c:formatCode>
                <c:ptCount val="1"/>
                <c:pt idx="0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31-47D4-AC13-273DA8EC59DD}"/>
            </c:ext>
          </c:extLst>
        </c:ser>
        <c:ser>
          <c:idx val="2"/>
          <c:order val="2"/>
          <c:tx>
            <c:strRef>
              <c:f>Feuil1!$A$3</c:f>
              <c:strCache>
                <c:ptCount val="1"/>
                <c:pt idx="0">
                  <c:v>2019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Feuil1!$B$3</c:f>
              <c:numCache>
                <c:formatCode>General</c:formatCode>
                <c:ptCount val="1"/>
                <c:pt idx="0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31-47D4-AC13-273DA8EC59D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65857768"/>
        <c:axId val="365851208"/>
      </c:barChart>
      <c:catAx>
        <c:axId val="3658577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65851208"/>
        <c:crosses val="autoZero"/>
        <c:auto val="1"/>
        <c:lblAlgn val="ctr"/>
        <c:lblOffset val="100"/>
        <c:noMultiLvlLbl val="0"/>
      </c:catAx>
      <c:valAx>
        <c:axId val="365851208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65857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r-FR"/>
  <c:roundedCorners val="0"/>
  <c:style val="2"/>
  <c:chart>
    <c:autoTitleDeleted val="1"/>
    <c:view3D>
      <c:rotX val="15"/>
      <c:hPercent val="39"/>
      <c:rotY val="0"/>
      <c:depthPercent val="5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88152910904230342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Series1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  <a:sp3d prstMaterial="matte"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FB6-4F1F-A2B0-BDBB77670BBF}"/>
                </c:ext>
              </c:extLst>
            </c:dLbl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i="0" u="none" strike="noStrike">
                    <a:solidFill>
                      <a:srgbClr val="FFFFFF"/>
                    </a:solidFill>
                    <a:latin typeface="Trebuchet M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8</c:v>
                </c:pt>
                <c:pt idx="1">
                  <c:v>8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CE-4A4D-995F-6ECC58CB6A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shape val="box"/>
        <c:axId val="2094734552"/>
        <c:axId val="2094734553"/>
        <c:axId val="2094734554"/>
      </c:bar3D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rnd">
            <a:noFill/>
            <a:prstDash val="solid"/>
            <a:round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595959"/>
                </a:solidFill>
                <a:latin typeface="Trebuchet MS"/>
              </a:defRPr>
            </a:pPr>
            <a:endParaRPr lang="fr-FR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1"/>
        <c:axPos val="l"/>
        <c:numFmt formatCode="0%" sourceLinked="0"/>
        <c:majorTickMark val="none"/>
        <c:minorTickMark val="none"/>
        <c:tickLblPos val="nextTo"/>
        <c:crossAx val="2094734552"/>
        <c:crosses val="autoZero"/>
        <c:crossBetween val="between"/>
        <c:majorUnit val="0.25"/>
        <c:minorUnit val="0.125"/>
      </c:valAx>
      <c:serAx>
        <c:axId val="2094734554"/>
        <c:scaling>
          <c:orientation val="minMax"/>
        </c:scaling>
        <c:delete val="0"/>
        <c:axPos val="b"/>
        <c:majorTickMark val="out"/>
        <c:minorTickMark val="none"/>
        <c:tickLblPos val="none"/>
        <c:spPr>
          <a:ln w="12700" cap="rnd">
            <a:noFill/>
            <a:prstDash val="solid"/>
            <a:round/>
          </a:ln>
        </c:spPr>
        <c:crossAx val="2094734553"/>
        <c:crosses val="autoZero"/>
        <c:tickLblSkip val="1"/>
      </c:ser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Feuil1!$A$1:$A$3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Feuil1!$B$1:$B$3</c:f>
              <c:numCache>
                <c:formatCode>General</c:formatCode>
                <c:ptCount val="3"/>
                <c:pt idx="0">
                  <c:v>8</c:v>
                </c:pt>
                <c:pt idx="1">
                  <c:v>8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8D-473E-B112-A25D5EDE252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0511928"/>
        <c:axId val="430513896"/>
      </c:barChart>
      <c:catAx>
        <c:axId val="430511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0513896"/>
        <c:crosses val="autoZero"/>
        <c:auto val="1"/>
        <c:lblAlgn val="ctr"/>
        <c:lblOffset val="100"/>
        <c:noMultiLvlLbl val="0"/>
      </c:catAx>
      <c:valAx>
        <c:axId val="430513896"/>
        <c:scaling>
          <c:orientation val="minMax"/>
          <c:max val="1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0511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0.06167</cdr:x>
      <cdr:y>0.93227</cdr:y>
    </cdr:from>
    <cdr:to>
      <cdr:x>0.97</cdr:x>
      <cdr:y>1</cdr:y>
    </cdr:to>
    <cdr:sp macro="" textlink="">
      <cdr:nvSpPr>
        <cdr:cNvPr id="2" name="ZoneTexte 1">
          <a:extLst xmlns:a="http://schemas.openxmlformats.org/drawingml/2006/main">
            <a:ext uri="{FF2B5EF4-FFF2-40B4-BE49-F238E27FC236}">
              <a16:creationId xmlns:a16="http://schemas.microsoft.com/office/drawing/2014/main" id="{FF10A8F3-5CCD-4238-B5FA-2906577C69A2}"/>
            </a:ext>
          </a:extLst>
        </cdr:cNvPr>
        <cdr:cNvSpPr txBox="1"/>
      </cdr:nvSpPr>
      <cdr:spPr>
        <a:xfrm xmlns:a="http://schemas.openxmlformats.org/drawingml/2006/main">
          <a:off x="281940" y="3764280"/>
          <a:ext cx="4152900" cy="259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FR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4" name="Shape 18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15999" indent="-215999" latinLnBrk="0">
      <a:defRPr sz="2000">
        <a:latin typeface="+mj-lt"/>
        <a:ea typeface="+mj-ea"/>
        <a:cs typeface="+mj-cs"/>
        <a:sym typeface="Arial"/>
      </a:defRPr>
    </a:lvl1pPr>
    <a:lvl2pPr marL="215999" indent="12600" latinLnBrk="0">
      <a:defRPr sz="2000">
        <a:latin typeface="+mj-lt"/>
        <a:ea typeface="+mj-ea"/>
        <a:cs typeface="+mj-cs"/>
        <a:sym typeface="Arial"/>
      </a:defRPr>
    </a:lvl2pPr>
    <a:lvl3pPr marL="215999" indent="241200" latinLnBrk="0">
      <a:defRPr sz="2000">
        <a:latin typeface="+mj-lt"/>
        <a:ea typeface="+mj-ea"/>
        <a:cs typeface="+mj-cs"/>
        <a:sym typeface="Arial"/>
      </a:defRPr>
    </a:lvl3pPr>
    <a:lvl4pPr marL="215999" indent="469800" latinLnBrk="0">
      <a:defRPr sz="2000">
        <a:latin typeface="+mj-lt"/>
        <a:ea typeface="+mj-ea"/>
        <a:cs typeface="+mj-cs"/>
        <a:sym typeface="Arial"/>
      </a:defRPr>
    </a:lvl4pPr>
    <a:lvl5pPr marL="215999" indent="698400" latinLnBrk="0">
      <a:defRPr sz="2000">
        <a:latin typeface="+mj-lt"/>
        <a:ea typeface="+mj-ea"/>
        <a:cs typeface="+mj-cs"/>
        <a:sym typeface="Arial"/>
      </a:defRPr>
    </a:lvl5pPr>
    <a:lvl6pPr marL="215999" indent="927000" latinLnBrk="0">
      <a:defRPr sz="2000">
        <a:latin typeface="+mj-lt"/>
        <a:ea typeface="+mj-ea"/>
        <a:cs typeface="+mj-cs"/>
        <a:sym typeface="Arial"/>
      </a:defRPr>
    </a:lvl6pPr>
    <a:lvl7pPr marL="215999" indent="1155600" latinLnBrk="0">
      <a:defRPr sz="2000">
        <a:latin typeface="+mj-lt"/>
        <a:ea typeface="+mj-ea"/>
        <a:cs typeface="+mj-cs"/>
        <a:sym typeface="Arial"/>
      </a:defRPr>
    </a:lvl7pPr>
    <a:lvl8pPr marL="215999" indent="1384200" latinLnBrk="0">
      <a:defRPr sz="2000">
        <a:latin typeface="+mj-lt"/>
        <a:ea typeface="+mj-ea"/>
        <a:cs typeface="+mj-cs"/>
        <a:sym typeface="Arial"/>
      </a:defRPr>
    </a:lvl8pPr>
    <a:lvl9pPr marL="215999" indent="1612800" latinLnBrk="0">
      <a:defRPr sz="20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7958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6" name="Shape 2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66 adhérents 2020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6"/>
          <p:cNvGrpSpPr/>
          <p:nvPr/>
        </p:nvGrpSpPr>
        <p:grpSpPr>
          <a:xfrm>
            <a:off x="-8467" y="-8468"/>
            <a:ext cx="9169806" cy="6874935"/>
            <a:chOff x="0" y="0"/>
            <a:chExt cx="9169804" cy="6874934"/>
          </a:xfrm>
        </p:grpSpPr>
        <p:sp>
          <p:nvSpPr>
            <p:cNvPr id="22" name="Straight Connector 16"/>
            <p:cNvSpPr/>
            <p:nvPr/>
          </p:nvSpPr>
          <p:spPr>
            <a:xfrm flipV="1">
              <a:off x="5139295" y="4184073"/>
              <a:ext cx="4022476" cy="2682396"/>
            </a:xfrm>
            <a:prstGeom prst="line">
              <a:avLst/>
            </a:prstGeom>
            <a:noFill/>
            <a:ln w="9525" cap="rnd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3" name="Straight Connector 17"/>
            <p:cNvSpPr/>
            <p:nvPr/>
          </p:nvSpPr>
          <p:spPr>
            <a:xfrm>
              <a:off x="7051172" y="8468"/>
              <a:ext cx="1219201" cy="6858000"/>
            </a:xfrm>
            <a:prstGeom prst="line">
              <a:avLst/>
            </a:prstGeom>
            <a:noFill/>
            <a:ln w="9525" cap="rnd">
              <a:solidFill>
                <a:srgbClr val="BFBFB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4" name="Freeform 18"/>
            <p:cNvSpPr/>
            <p:nvPr/>
          </p:nvSpPr>
          <p:spPr>
            <a:xfrm>
              <a:off x="6900361" y="8469"/>
              <a:ext cx="2269444" cy="6866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600" extrusionOk="0">
                  <a:moveTo>
                    <a:pt x="19239" y="0"/>
                  </a:moveTo>
                  <a:lnTo>
                    <a:pt x="0" y="21573"/>
                  </a:lnTo>
                  <a:lnTo>
                    <a:pt x="21573" y="21600"/>
                  </a:lnTo>
                  <a:cubicBezTo>
                    <a:pt x="21600" y="14409"/>
                    <a:pt x="21466" y="7218"/>
                    <a:pt x="21493" y="27"/>
                  </a:cubicBezTo>
                  <a:lnTo>
                    <a:pt x="19239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5" name="Freeform 19"/>
            <p:cNvSpPr/>
            <p:nvPr/>
          </p:nvSpPr>
          <p:spPr>
            <a:xfrm>
              <a:off x="7213624" y="1"/>
              <a:ext cx="1948148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600" extrusionOk="0">
                  <a:moveTo>
                    <a:pt x="0" y="0"/>
                  </a:moveTo>
                  <a:lnTo>
                    <a:pt x="13316" y="21600"/>
                  </a:lnTo>
                  <a:lnTo>
                    <a:pt x="21569" y="21600"/>
                  </a:lnTo>
                  <a:cubicBezTo>
                    <a:pt x="21537" y="14400"/>
                    <a:pt x="21600" y="7200"/>
                    <a:pt x="2156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6" name="Freeform 20"/>
            <p:cNvSpPr/>
            <p:nvPr/>
          </p:nvSpPr>
          <p:spPr>
            <a:xfrm>
              <a:off x="6646361" y="3928533"/>
              <a:ext cx="2513566" cy="2937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544" y="0"/>
                  </a:lnTo>
                  <a:cubicBezTo>
                    <a:pt x="21563" y="7200"/>
                    <a:pt x="21581" y="1440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7" name="Freeform 21"/>
            <p:cNvSpPr/>
            <p:nvPr/>
          </p:nvSpPr>
          <p:spPr>
            <a:xfrm>
              <a:off x="7018894" y="1"/>
              <a:ext cx="2142877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8716" y="21600"/>
                  </a:lnTo>
                  <a:lnTo>
                    <a:pt x="21600" y="21573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8" name="Freeform 22"/>
            <p:cNvSpPr/>
            <p:nvPr/>
          </p:nvSpPr>
          <p:spPr>
            <a:xfrm>
              <a:off x="8304241" y="1"/>
              <a:ext cx="857531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53" y="0"/>
                  </a:moveTo>
                  <a:lnTo>
                    <a:pt x="0" y="21600"/>
                  </a:lnTo>
                  <a:lnTo>
                    <a:pt x="21600" y="21600"/>
                  </a:lnTo>
                  <a:cubicBezTo>
                    <a:pt x="21553" y="14400"/>
                    <a:pt x="21505" y="7200"/>
                    <a:pt x="21458" y="0"/>
                  </a:cubicBezTo>
                  <a:lnTo>
                    <a:pt x="17053" y="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9" name="Freeform 23"/>
            <p:cNvSpPr/>
            <p:nvPr/>
          </p:nvSpPr>
          <p:spPr>
            <a:xfrm>
              <a:off x="8085697" y="0"/>
              <a:ext cx="1066771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600" extrusionOk="0">
                  <a:moveTo>
                    <a:pt x="0" y="0"/>
                  </a:moveTo>
                  <a:lnTo>
                    <a:pt x="18966" y="21600"/>
                  </a:lnTo>
                  <a:lnTo>
                    <a:pt x="21552" y="21600"/>
                  </a:lnTo>
                  <a:cubicBezTo>
                    <a:pt x="21600" y="14391"/>
                    <a:pt x="21217" y="7209"/>
                    <a:pt x="2126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99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0" name="Freeform 24"/>
            <p:cNvSpPr/>
            <p:nvPr/>
          </p:nvSpPr>
          <p:spPr>
            <a:xfrm>
              <a:off x="8068763" y="4902200"/>
              <a:ext cx="1094087" cy="1964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500" y="0"/>
                  </a:lnTo>
                  <a:cubicBezTo>
                    <a:pt x="21533" y="7181"/>
                    <a:pt x="21567" y="14363"/>
                    <a:pt x="21600" y="21544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1" name="Freeform 27"/>
            <p:cNvSpPr/>
            <p:nvPr/>
          </p:nvSpPr>
          <p:spPr>
            <a:xfrm>
              <a:off x="-1" y="0"/>
              <a:ext cx="863601" cy="5698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2"/>
                  </a:moveTo>
                  <a:lnTo>
                    <a:pt x="21600" y="0"/>
                  </a:lnTo>
                  <a:lnTo>
                    <a:pt x="21600" y="64"/>
                  </a:lnTo>
                  <a:lnTo>
                    <a:pt x="0" y="2160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33" name="Texte du titre"/>
          <p:cNvSpPr txBox="1">
            <a:spLocks noGrp="1"/>
          </p:cNvSpPr>
          <p:nvPr>
            <p:ph type="title"/>
          </p:nvPr>
        </p:nvSpPr>
        <p:spPr>
          <a:xfrm>
            <a:off x="1130595" y="2404534"/>
            <a:ext cx="5826720" cy="1646303"/>
          </a:xfrm>
          <a:prstGeom prst="rect">
            <a:avLst/>
          </a:prstGeom>
        </p:spPr>
        <p:txBody>
          <a:bodyPr anchor="b"/>
          <a:lstStyle>
            <a:lvl1pPr algn="r">
              <a:defRPr sz="5400"/>
            </a:lvl1pPr>
          </a:lstStyle>
          <a:p>
            <a:r>
              <a:t>Texte du titre</a:t>
            </a:r>
          </a:p>
        </p:txBody>
      </p:sp>
      <p:sp>
        <p:nvSpPr>
          <p:cNvPr id="3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130595" y="4050834"/>
            <a:ext cx="5826720" cy="1096900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  <a:defRPr>
                <a:solidFill>
                  <a:srgbClr val="808080"/>
                </a:solidFill>
              </a:defRPr>
            </a:lvl1pPr>
            <a:lvl2pPr marL="0" indent="457200" algn="r">
              <a:buClrTx/>
              <a:buSzTx/>
              <a:buNone/>
              <a:defRPr>
                <a:solidFill>
                  <a:srgbClr val="808080"/>
                </a:solidFill>
              </a:defRPr>
            </a:lvl2pPr>
            <a:lvl3pPr marL="0" indent="914400" algn="r">
              <a:buClrTx/>
              <a:buSzTx/>
              <a:buNone/>
              <a:defRPr>
                <a:solidFill>
                  <a:srgbClr val="808080"/>
                </a:solidFill>
              </a:defRPr>
            </a:lvl3pPr>
            <a:lvl4pPr marL="0" indent="1371600" algn="r">
              <a:buClrTx/>
              <a:buSzTx/>
              <a:buNone/>
              <a:defRPr>
                <a:solidFill>
                  <a:srgbClr val="808080"/>
                </a:solidFill>
              </a:defRPr>
            </a:lvl4pPr>
            <a:lvl5pPr marL="0" indent="1828800" algn="r">
              <a:buClrTx/>
              <a:buSzTx/>
              <a:buNone/>
              <a:defRPr>
                <a:solidFill>
                  <a:srgbClr val="808080"/>
                </a:solidFill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e du titre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6347715" cy="3403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t>Texte du titre</a:t>
            </a:r>
          </a:p>
        </p:txBody>
      </p:sp>
      <p:sp>
        <p:nvSpPr>
          <p:cNvPr id="115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09600" y="4470400"/>
            <a:ext cx="6347715" cy="1570962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None/>
            </a:lvl1pPr>
            <a:lvl2pPr marL="0" indent="457200">
              <a:buClrTx/>
              <a:buSzTx/>
              <a:buNone/>
            </a:lvl2pPr>
            <a:lvl3pPr marL="0" indent="914400">
              <a:buClrTx/>
              <a:buSzTx/>
              <a:buNone/>
            </a:lvl3pPr>
            <a:lvl4pPr marL="0" indent="1371600">
              <a:buClrTx/>
              <a:buSzTx/>
              <a:buNone/>
            </a:lvl4pPr>
            <a:lvl5pPr marL="0" indent="1828800">
              <a:buClrTx/>
              <a:buSzTx/>
              <a:buNone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16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e du titre"/>
          <p:cNvSpPr txBox="1">
            <a:spLocks noGrp="1"/>
          </p:cNvSpPr>
          <p:nvPr>
            <p:ph type="title"/>
          </p:nvPr>
        </p:nvSpPr>
        <p:spPr>
          <a:xfrm>
            <a:off x="774885" y="609600"/>
            <a:ext cx="6072183" cy="3022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t>Texte du titre</a:t>
            </a:r>
          </a:p>
        </p:txBody>
      </p:sp>
      <p:sp>
        <p:nvSpPr>
          <p:cNvPr id="12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101073" y="3632200"/>
            <a:ext cx="5419806" cy="381000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None/>
              <a:defRPr sz="1600">
                <a:solidFill>
                  <a:srgbClr val="808080"/>
                </a:solidFill>
              </a:defRPr>
            </a:lvl1pPr>
            <a:lvl2pPr marL="0" indent="457200">
              <a:buClrTx/>
              <a:buSzTx/>
              <a:buNone/>
              <a:defRPr sz="1600">
                <a:solidFill>
                  <a:srgbClr val="808080"/>
                </a:solidFill>
              </a:defRPr>
            </a:lvl2pPr>
            <a:lvl3pPr marL="0" indent="914400">
              <a:buClrTx/>
              <a:buSzTx/>
              <a:buNone/>
              <a:defRPr sz="1600">
                <a:solidFill>
                  <a:srgbClr val="808080"/>
                </a:solidFill>
              </a:defRPr>
            </a:lvl3pPr>
            <a:lvl4pPr marL="0" indent="1371600">
              <a:buClrTx/>
              <a:buSzTx/>
              <a:buNone/>
              <a:defRPr sz="1600">
                <a:solidFill>
                  <a:srgbClr val="808080"/>
                </a:solidFill>
              </a:defRPr>
            </a:lvl4pPr>
            <a:lvl5pPr marL="0" indent="1828800">
              <a:buClrTx/>
              <a:buSzTx/>
              <a:buNone/>
              <a:defRPr sz="1600">
                <a:solidFill>
                  <a:srgbClr val="808080"/>
                </a:solidFill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25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09597" y="4470400"/>
            <a:ext cx="6347717" cy="1570963"/>
          </a:xfrm>
          <a:prstGeom prst="rect">
            <a:avLst/>
          </a:prstGeom>
        </p:spPr>
        <p:txBody>
          <a:bodyPr anchor="ctr"/>
          <a:lstStyle/>
          <a:p>
            <a:pPr marL="0" indent="0">
              <a:buClrTx/>
              <a:buSzTx/>
              <a:buNone/>
            </a:pPr>
            <a:endParaRPr/>
          </a:p>
        </p:txBody>
      </p:sp>
      <p:sp>
        <p:nvSpPr>
          <p:cNvPr id="126" name="TextBox 23"/>
          <p:cNvSpPr txBox="1"/>
          <p:nvPr/>
        </p:nvSpPr>
        <p:spPr>
          <a:xfrm>
            <a:off x="482710" y="469465"/>
            <a:ext cx="457320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8000">
                <a:solidFill>
                  <a:srgbClr val="C0E47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“</a:t>
            </a:r>
          </a:p>
        </p:txBody>
      </p:sp>
      <p:sp>
        <p:nvSpPr>
          <p:cNvPr id="127" name="TextBox 24"/>
          <p:cNvSpPr txBox="1"/>
          <p:nvPr/>
        </p:nvSpPr>
        <p:spPr>
          <a:xfrm>
            <a:off x="6747698" y="2565643"/>
            <a:ext cx="457320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8000">
                <a:solidFill>
                  <a:srgbClr val="C0E47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”</a:t>
            </a:r>
          </a:p>
        </p:txBody>
      </p:sp>
      <p:sp>
        <p:nvSpPr>
          <p:cNvPr id="12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e du titre"/>
          <p:cNvSpPr txBox="1">
            <a:spLocks noGrp="1"/>
          </p:cNvSpPr>
          <p:nvPr>
            <p:ph type="title"/>
          </p:nvPr>
        </p:nvSpPr>
        <p:spPr>
          <a:xfrm>
            <a:off x="609598" y="1931988"/>
            <a:ext cx="6347715" cy="2595461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r>
              <a:t>Texte du titre</a:t>
            </a:r>
          </a:p>
        </p:txBody>
      </p:sp>
      <p:sp>
        <p:nvSpPr>
          <p:cNvPr id="136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09598" y="4527448"/>
            <a:ext cx="6347715" cy="1513915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</a:lvl1pPr>
            <a:lvl2pPr marL="0" indent="457200">
              <a:buClrTx/>
              <a:buSzTx/>
              <a:buNone/>
            </a:lvl2pPr>
            <a:lvl3pPr marL="0" indent="914400">
              <a:buClrTx/>
              <a:buSzTx/>
              <a:buNone/>
            </a:lvl3pPr>
            <a:lvl4pPr marL="0" indent="1371600">
              <a:buClrTx/>
              <a:buSzTx/>
              <a:buNone/>
            </a:lvl4pPr>
            <a:lvl5pPr marL="0" indent="1828800">
              <a:buClrTx/>
              <a:buSzTx/>
              <a:buNone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e du titre"/>
          <p:cNvSpPr txBox="1">
            <a:spLocks noGrp="1"/>
          </p:cNvSpPr>
          <p:nvPr>
            <p:ph type="title"/>
          </p:nvPr>
        </p:nvSpPr>
        <p:spPr>
          <a:xfrm>
            <a:off x="774885" y="609600"/>
            <a:ext cx="6072183" cy="3022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t>Texte du titre</a:t>
            </a:r>
          </a:p>
        </p:txBody>
      </p:sp>
      <p:sp>
        <p:nvSpPr>
          <p:cNvPr id="145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09596" y="4013200"/>
            <a:ext cx="6347718" cy="514249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None/>
              <a:defRPr sz="2400"/>
            </a:lvl1pPr>
            <a:lvl2pPr marL="0" indent="457200">
              <a:buClrTx/>
              <a:buSzTx/>
              <a:buNone/>
              <a:defRPr sz="2400"/>
            </a:lvl2pPr>
            <a:lvl3pPr marL="0" indent="914400">
              <a:buClrTx/>
              <a:buSzTx/>
              <a:buNone/>
              <a:defRPr sz="2400"/>
            </a:lvl3pPr>
            <a:lvl4pPr marL="0" indent="1371600">
              <a:buClrTx/>
              <a:buSzTx/>
              <a:buNone/>
              <a:defRPr sz="2400"/>
            </a:lvl4pPr>
            <a:lvl5pPr marL="0" indent="1828800">
              <a:buClrTx/>
              <a:buSzTx/>
              <a:buNone/>
              <a:defRPr sz="2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46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09597" y="4527448"/>
            <a:ext cx="6347717" cy="1513915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None/>
              <a:defRPr>
                <a:solidFill>
                  <a:srgbClr val="808080"/>
                </a:solidFill>
              </a:defRPr>
            </a:pPr>
            <a:endParaRPr/>
          </a:p>
        </p:txBody>
      </p:sp>
      <p:sp>
        <p:nvSpPr>
          <p:cNvPr id="147" name="TextBox 23"/>
          <p:cNvSpPr txBox="1"/>
          <p:nvPr/>
        </p:nvSpPr>
        <p:spPr>
          <a:xfrm>
            <a:off x="482710" y="469465"/>
            <a:ext cx="457320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8000">
                <a:solidFill>
                  <a:srgbClr val="C0E47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“</a:t>
            </a:r>
          </a:p>
        </p:txBody>
      </p:sp>
      <p:sp>
        <p:nvSpPr>
          <p:cNvPr id="148" name="TextBox 24"/>
          <p:cNvSpPr txBox="1"/>
          <p:nvPr/>
        </p:nvSpPr>
        <p:spPr>
          <a:xfrm>
            <a:off x="6747698" y="2565643"/>
            <a:ext cx="457320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8000">
                <a:solidFill>
                  <a:srgbClr val="C0E47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”</a:t>
            </a:r>
          </a:p>
        </p:txBody>
      </p:sp>
      <p:sp>
        <p:nvSpPr>
          <p:cNvPr id="14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e du titre"/>
          <p:cNvSpPr txBox="1"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t>Texte du titre</a:t>
            </a:r>
          </a:p>
        </p:txBody>
      </p:sp>
      <p:sp>
        <p:nvSpPr>
          <p:cNvPr id="157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09596" y="4013200"/>
            <a:ext cx="6347718" cy="514249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None/>
              <a:defRPr sz="2400">
                <a:solidFill>
                  <a:schemeClr val="accent1"/>
                </a:solidFill>
              </a:defRPr>
            </a:lvl1pPr>
            <a:lvl2pPr marL="0" indent="457200">
              <a:buClrTx/>
              <a:buSzTx/>
              <a:buNone/>
              <a:defRPr sz="2400">
                <a:solidFill>
                  <a:schemeClr val="accent1"/>
                </a:solidFill>
              </a:defRPr>
            </a:lvl2pPr>
            <a:lvl3pPr marL="0" indent="914400">
              <a:buClrTx/>
              <a:buSzTx/>
              <a:buNone/>
              <a:defRPr sz="2400">
                <a:solidFill>
                  <a:schemeClr val="accent1"/>
                </a:solidFill>
              </a:defRPr>
            </a:lvl3pPr>
            <a:lvl4pPr marL="0" indent="1371600">
              <a:buClrTx/>
              <a:buSzTx/>
              <a:buNone/>
              <a:defRPr sz="2400">
                <a:solidFill>
                  <a:schemeClr val="accent1"/>
                </a:solidFill>
              </a:defRPr>
            </a:lvl4pPr>
            <a:lvl5pPr marL="0" indent="1828800">
              <a:buClrTx/>
              <a:buSzTx/>
              <a:buNone/>
              <a:defRPr sz="2400">
                <a:solidFill>
                  <a:schemeClr val="accent1"/>
                </a:solidFill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58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09597" y="4527448"/>
            <a:ext cx="6347717" cy="1513915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None/>
              <a:defRPr>
                <a:solidFill>
                  <a:srgbClr val="808080"/>
                </a:solidFill>
              </a:defRPr>
            </a:pPr>
            <a:endParaRPr/>
          </a:p>
        </p:txBody>
      </p:sp>
      <p:sp>
        <p:nvSpPr>
          <p:cNvPr id="15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e du titre"/>
          <p:cNvSpPr txBox="1">
            <a:spLocks noGrp="1"/>
          </p:cNvSpPr>
          <p:nvPr>
            <p:ph type="title"/>
          </p:nvPr>
        </p:nvSpPr>
        <p:spPr>
          <a:xfrm>
            <a:off x="609598" y="609600"/>
            <a:ext cx="6347714" cy="13208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167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609598" y="2160590"/>
            <a:ext cx="6347716" cy="3880773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6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e du titre"/>
          <p:cNvSpPr txBox="1">
            <a:spLocks noGrp="1"/>
          </p:cNvSpPr>
          <p:nvPr>
            <p:ph type="title"/>
          </p:nvPr>
        </p:nvSpPr>
        <p:spPr>
          <a:xfrm>
            <a:off x="5977311" y="609600"/>
            <a:ext cx="978813" cy="5251452"/>
          </a:xfrm>
          <a:prstGeom prst="rect">
            <a:avLst/>
          </a:prstGeom>
        </p:spPr>
        <p:txBody>
          <a:bodyPr anchor="ctr"/>
          <a:lstStyle/>
          <a:p>
            <a:r>
              <a:t>Texte du titre</a:t>
            </a:r>
          </a:p>
        </p:txBody>
      </p:sp>
      <p:sp>
        <p:nvSpPr>
          <p:cNvPr id="176" name="Texte niveau 1…"/>
          <p:cNvSpPr txBox="1">
            <a:spLocks noGrp="1"/>
          </p:cNvSpPr>
          <p:nvPr>
            <p:ph type="body" idx="1"/>
          </p:nvPr>
        </p:nvSpPr>
        <p:spPr>
          <a:xfrm>
            <a:off x="609598" y="609600"/>
            <a:ext cx="5195027" cy="5251452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7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e du titre"/>
          <p:cNvSpPr txBox="1">
            <a:spLocks noGrp="1"/>
          </p:cNvSpPr>
          <p:nvPr>
            <p:ph type="title"/>
          </p:nvPr>
        </p:nvSpPr>
        <p:spPr>
          <a:xfrm>
            <a:off x="609598" y="609600"/>
            <a:ext cx="6347714" cy="13208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3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609598" y="2160590"/>
            <a:ext cx="6347716" cy="3880773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e du titre"/>
          <p:cNvSpPr txBox="1">
            <a:spLocks noGrp="1"/>
          </p:cNvSpPr>
          <p:nvPr>
            <p:ph type="title"/>
          </p:nvPr>
        </p:nvSpPr>
        <p:spPr>
          <a:xfrm>
            <a:off x="609598" y="2700868"/>
            <a:ext cx="6347715" cy="1826582"/>
          </a:xfrm>
          <a:prstGeom prst="rect">
            <a:avLst/>
          </a:prstGeom>
        </p:spPr>
        <p:txBody>
          <a:bodyPr anchor="b"/>
          <a:lstStyle>
            <a:lvl1pPr>
              <a:defRPr sz="4000"/>
            </a:lvl1pPr>
          </a:lstStyle>
          <a:p>
            <a:r>
              <a:t>Texte du titre</a:t>
            </a:r>
          </a:p>
        </p:txBody>
      </p:sp>
      <p:sp>
        <p:nvSpPr>
          <p:cNvPr id="5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09598" y="4527448"/>
            <a:ext cx="6347715" cy="860401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  <a:defRPr sz="2000">
                <a:solidFill>
                  <a:srgbClr val="808080"/>
                </a:solidFill>
              </a:defRPr>
            </a:lvl1pPr>
            <a:lvl2pPr marL="0" indent="457200">
              <a:buClrTx/>
              <a:buSzTx/>
              <a:buNone/>
              <a:defRPr sz="2000">
                <a:solidFill>
                  <a:srgbClr val="808080"/>
                </a:solidFill>
              </a:defRPr>
            </a:lvl2pPr>
            <a:lvl3pPr marL="0" indent="914400">
              <a:buClrTx/>
              <a:buSzTx/>
              <a:buNone/>
              <a:defRPr sz="2000">
                <a:solidFill>
                  <a:srgbClr val="808080"/>
                </a:solidFill>
              </a:defRPr>
            </a:lvl3pPr>
            <a:lvl4pPr marL="0" indent="1371600">
              <a:buClrTx/>
              <a:buSzTx/>
              <a:buNone/>
              <a:defRPr sz="2000">
                <a:solidFill>
                  <a:srgbClr val="808080"/>
                </a:solidFill>
              </a:defRPr>
            </a:lvl4pPr>
            <a:lvl5pPr marL="0" indent="1828800">
              <a:buClrTx/>
              <a:buSzTx/>
              <a:buNone/>
              <a:defRPr sz="2000">
                <a:solidFill>
                  <a:srgbClr val="808080"/>
                </a:solidFill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e du titre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6347715" cy="13208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61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09600" y="2160589"/>
            <a:ext cx="3088109" cy="3880773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e du titre"/>
          <p:cNvSpPr txBox="1">
            <a:spLocks noGrp="1"/>
          </p:cNvSpPr>
          <p:nvPr>
            <p:ph type="title"/>
          </p:nvPr>
        </p:nvSpPr>
        <p:spPr>
          <a:xfrm>
            <a:off x="609598" y="609600"/>
            <a:ext cx="6347714" cy="13208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7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09598" y="2160983"/>
            <a:ext cx="3090673" cy="576263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None/>
              <a:defRPr sz="2400"/>
            </a:lvl1pPr>
            <a:lvl2pPr marL="0" indent="457200">
              <a:buClrTx/>
              <a:buSzTx/>
              <a:buNone/>
              <a:defRPr sz="2400"/>
            </a:lvl2pPr>
            <a:lvl3pPr marL="0" indent="914400">
              <a:buClrTx/>
              <a:buSzTx/>
              <a:buNone/>
              <a:defRPr sz="2400"/>
            </a:lvl3pPr>
            <a:lvl4pPr marL="0" indent="1371600">
              <a:buClrTx/>
              <a:buSzTx/>
              <a:buNone/>
              <a:defRPr sz="2400"/>
            </a:lvl4pPr>
            <a:lvl5pPr marL="0" indent="1828800">
              <a:buClrTx/>
              <a:buSzTx/>
              <a:buNone/>
              <a:defRPr sz="2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866639" y="2160983"/>
            <a:ext cx="3090673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ClrTx/>
              <a:buSzTx/>
              <a:buNone/>
              <a:defRPr sz="2400"/>
            </a:pPr>
            <a:endParaRPr/>
          </a:p>
        </p:txBody>
      </p:sp>
      <p:sp>
        <p:nvSpPr>
          <p:cNvPr id="7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e du titre"/>
          <p:cNvSpPr txBox="1">
            <a:spLocks noGrp="1"/>
          </p:cNvSpPr>
          <p:nvPr>
            <p:ph type="title"/>
          </p:nvPr>
        </p:nvSpPr>
        <p:spPr>
          <a:xfrm>
            <a:off x="609598" y="609600"/>
            <a:ext cx="6347716" cy="13208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8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e du titre"/>
          <p:cNvSpPr txBox="1">
            <a:spLocks noGrp="1"/>
          </p:cNvSpPr>
          <p:nvPr>
            <p:ph type="title"/>
          </p:nvPr>
        </p:nvSpPr>
        <p:spPr>
          <a:xfrm>
            <a:off x="609598" y="1498603"/>
            <a:ext cx="2790183" cy="1278467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Texte du titre</a:t>
            </a:r>
          </a:p>
        </p:txBody>
      </p:sp>
      <p:sp>
        <p:nvSpPr>
          <p:cNvPr id="95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3571275" y="514925"/>
            <a:ext cx="3386038" cy="5526438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9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09598" y="2777069"/>
            <a:ext cx="2790183" cy="2584450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None/>
              <a:defRPr sz="1400"/>
            </a:pPr>
            <a:endParaRPr/>
          </a:p>
        </p:txBody>
      </p:sp>
      <p:sp>
        <p:nvSpPr>
          <p:cNvPr id="9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e du titre"/>
          <p:cNvSpPr txBox="1">
            <a:spLocks noGrp="1"/>
          </p:cNvSpPr>
          <p:nvPr>
            <p:ph type="title"/>
          </p:nvPr>
        </p:nvSpPr>
        <p:spPr>
          <a:xfrm>
            <a:off x="609598" y="4800600"/>
            <a:ext cx="6347716" cy="566738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Texte du titre</a:t>
            </a:r>
          </a:p>
        </p:txBody>
      </p:sp>
      <p:sp>
        <p:nvSpPr>
          <p:cNvPr id="105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609598" y="609600"/>
            <a:ext cx="6347716" cy="384571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06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09598" y="5367337"/>
            <a:ext cx="6347716" cy="674025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  <a:defRPr sz="1200"/>
            </a:lvl1pPr>
            <a:lvl2pPr marL="0" indent="457200">
              <a:buClrTx/>
              <a:buSzTx/>
              <a:buNone/>
              <a:defRPr sz="1200"/>
            </a:lvl2pPr>
            <a:lvl3pPr marL="0" indent="914400">
              <a:buClrTx/>
              <a:buSzTx/>
              <a:buNone/>
              <a:defRPr sz="1200"/>
            </a:lvl3pPr>
            <a:lvl4pPr marL="0" indent="1371600">
              <a:buClrTx/>
              <a:buSzTx/>
              <a:buNone/>
              <a:defRPr sz="1200"/>
            </a:lvl4pPr>
            <a:lvl5pPr marL="0" indent="1828800">
              <a:buClrTx/>
              <a:buSzTx/>
              <a:buNone/>
              <a:defRPr sz="1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0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6"/>
          <p:cNvGrpSpPr/>
          <p:nvPr/>
        </p:nvGrpSpPr>
        <p:grpSpPr>
          <a:xfrm>
            <a:off x="-8467" y="-8468"/>
            <a:ext cx="9169805" cy="6874935"/>
            <a:chOff x="0" y="0"/>
            <a:chExt cx="9169804" cy="6874934"/>
          </a:xfrm>
        </p:grpSpPr>
        <p:sp>
          <p:nvSpPr>
            <p:cNvPr id="2" name="Freeform 6"/>
            <p:cNvSpPr/>
            <p:nvPr/>
          </p:nvSpPr>
          <p:spPr>
            <a:xfrm>
              <a:off x="0" y="4021667"/>
              <a:ext cx="457201" cy="2853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21600"/>
                  </a:lnTo>
                  <a:lnTo>
                    <a:pt x="0" y="21536"/>
                  </a:lnTo>
                  <a:cubicBezTo>
                    <a:pt x="133" y="14421"/>
                    <a:pt x="267" y="7307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" name="Straight Connector 7"/>
            <p:cNvSpPr/>
            <p:nvPr/>
          </p:nvSpPr>
          <p:spPr>
            <a:xfrm flipV="1">
              <a:off x="5139296" y="4184073"/>
              <a:ext cx="4022475" cy="2682396"/>
            </a:xfrm>
            <a:prstGeom prst="line">
              <a:avLst/>
            </a:prstGeom>
            <a:noFill/>
            <a:ln w="9525" cap="rnd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" name="Straight Connector 8"/>
            <p:cNvSpPr/>
            <p:nvPr/>
          </p:nvSpPr>
          <p:spPr>
            <a:xfrm>
              <a:off x="7051173" y="8468"/>
              <a:ext cx="1219200" cy="6858000"/>
            </a:xfrm>
            <a:prstGeom prst="line">
              <a:avLst/>
            </a:prstGeom>
            <a:noFill/>
            <a:ln w="9525" cap="rnd">
              <a:solidFill>
                <a:srgbClr val="BFBFB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5" name="Freeform 9"/>
            <p:cNvSpPr/>
            <p:nvPr/>
          </p:nvSpPr>
          <p:spPr>
            <a:xfrm>
              <a:off x="6900362" y="8469"/>
              <a:ext cx="2269443" cy="6866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600" extrusionOk="0">
                  <a:moveTo>
                    <a:pt x="19239" y="0"/>
                  </a:moveTo>
                  <a:lnTo>
                    <a:pt x="0" y="21573"/>
                  </a:lnTo>
                  <a:lnTo>
                    <a:pt x="21573" y="21600"/>
                  </a:lnTo>
                  <a:cubicBezTo>
                    <a:pt x="21600" y="14409"/>
                    <a:pt x="21466" y="7218"/>
                    <a:pt x="21493" y="27"/>
                  </a:cubicBezTo>
                  <a:lnTo>
                    <a:pt x="19239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" name="Freeform 10"/>
            <p:cNvSpPr/>
            <p:nvPr/>
          </p:nvSpPr>
          <p:spPr>
            <a:xfrm>
              <a:off x="7213624" y="1"/>
              <a:ext cx="194814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600" extrusionOk="0">
                  <a:moveTo>
                    <a:pt x="0" y="0"/>
                  </a:moveTo>
                  <a:lnTo>
                    <a:pt x="13316" y="21600"/>
                  </a:lnTo>
                  <a:lnTo>
                    <a:pt x="21569" y="21600"/>
                  </a:lnTo>
                  <a:cubicBezTo>
                    <a:pt x="21537" y="14400"/>
                    <a:pt x="21600" y="7200"/>
                    <a:pt x="2156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" name="Freeform 11"/>
            <p:cNvSpPr/>
            <p:nvPr/>
          </p:nvSpPr>
          <p:spPr>
            <a:xfrm>
              <a:off x="6646362" y="3928533"/>
              <a:ext cx="2513566" cy="2937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544" y="0"/>
                  </a:lnTo>
                  <a:cubicBezTo>
                    <a:pt x="21563" y="7200"/>
                    <a:pt x="21581" y="1440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" name="Freeform 12"/>
            <p:cNvSpPr/>
            <p:nvPr/>
          </p:nvSpPr>
          <p:spPr>
            <a:xfrm>
              <a:off x="7018895" y="1"/>
              <a:ext cx="2142877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8716" y="21600"/>
                  </a:lnTo>
                  <a:lnTo>
                    <a:pt x="21600" y="21573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" name="Freeform 13"/>
            <p:cNvSpPr/>
            <p:nvPr/>
          </p:nvSpPr>
          <p:spPr>
            <a:xfrm>
              <a:off x="8304242" y="1"/>
              <a:ext cx="857531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53" y="0"/>
                  </a:moveTo>
                  <a:lnTo>
                    <a:pt x="0" y="21600"/>
                  </a:lnTo>
                  <a:lnTo>
                    <a:pt x="21600" y="21600"/>
                  </a:lnTo>
                  <a:cubicBezTo>
                    <a:pt x="21553" y="14400"/>
                    <a:pt x="21505" y="7200"/>
                    <a:pt x="21458" y="0"/>
                  </a:cubicBezTo>
                  <a:lnTo>
                    <a:pt x="17053" y="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" name="Freeform 14"/>
            <p:cNvSpPr/>
            <p:nvPr/>
          </p:nvSpPr>
          <p:spPr>
            <a:xfrm>
              <a:off x="8085697" y="0"/>
              <a:ext cx="1066771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600" extrusionOk="0">
                  <a:moveTo>
                    <a:pt x="0" y="0"/>
                  </a:moveTo>
                  <a:lnTo>
                    <a:pt x="18966" y="21600"/>
                  </a:lnTo>
                  <a:lnTo>
                    <a:pt x="21552" y="21600"/>
                  </a:lnTo>
                  <a:cubicBezTo>
                    <a:pt x="21600" y="14391"/>
                    <a:pt x="21217" y="7209"/>
                    <a:pt x="2126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99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1" name="Freeform 15"/>
            <p:cNvSpPr/>
            <p:nvPr/>
          </p:nvSpPr>
          <p:spPr>
            <a:xfrm>
              <a:off x="8068763" y="4902200"/>
              <a:ext cx="1094087" cy="1964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500" y="0"/>
                  </a:lnTo>
                  <a:cubicBezTo>
                    <a:pt x="21533" y="7181"/>
                    <a:pt x="21567" y="14363"/>
                    <a:pt x="21600" y="21544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3" name="Texte du titre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Texte du titre</a:t>
            </a:r>
          </a:p>
        </p:txBody>
      </p:sp>
      <p:sp>
        <p:nvSpPr>
          <p:cNvPr id="14" name="Texte niveau 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med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778668" marR="0" indent="-321468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1208314" marR="0" indent="-293914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17145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21717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26289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30861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35433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40005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cla-asso.fr/category/comptes-rendus-des-conseils-d-administration-et-des-assemblees-generales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cla-asso.fr/sigles-utiles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Rectangle : coins arrondis 9"/>
          <p:cNvSpPr/>
          <p:nvPr/>
        </p:nvSpPr>
        <p:spPr>
          <a:xfrm>
            <a:off x="229711" y="3776212"/>
            <a:ext cx="6332331" cy="204890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 cap="rnd">
            <a:solidFill>
              <a:srgbClr val="698E1C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87" name="ZoneTexte 9"/>
          <p:cNvSpPr txBox="1"/>
          <p:nvPr/>
        </p:nvSpPr>
        <p:spPr>
          <a:xfrm>
            <a:off x="316161" y="4292836"/>
            <a:ext cx="6189714" cy="1015659"/>
          </a:xfrm>
          <a:prstGeom prst="rect">
            <a:avLst/>
          </a:prstGeom>
          <a:solidFill>
            <a:srgbClr val="D5EDA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2000" b="1" i="1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L’Assemblée</a:t>
            </a:r>
            <a:r>
              <a:rPr dirty="0"/>
              <a:t> Générale </a:t>
            </a:r>
            <a:r>
              <a:rPr dirty="0" err="1"/>
              <a:t>prévue</a:t>
            </a:r>
            <a:r>
              <a:rPr dirty="0"/>
              <a:t> le 28/03/20 a </a:t>
            </a:r>
            <a:r>
              <a:rPr dirty="0" err="1"/>
              <a:t>été</a:t>
            </a:r>
            <a:r>
              <a:rPr dirty="0"/>
              <a:t> </a:t>
            </a:r>
            <a:r>
              <a:rPr dirty="0" err="1"/>
              <a:t>ajournée</a:t>
            </a:r>
            <a:r>
              <a:rPr dirty="0"/>
              <a:t> suite au confinement  COVID 19</a:t>
            </a:r>
            <a:endParaRPr sz="4000" dirty="0">
              <a:solidFill>
                <a:srgbClr val="00B050"/>
              </a:solidFill>
            </a:endParaRPr>
          </a:p>
          <a:p>
            <a:pPr algn="ctr">
              <a:defRPr sz="2000" b="1" i="1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/>
              <a:t>Elle a </a:t>
            </a:r>
            <a:r>
              <a:rPr dirty="0" err="1"/>
              <a:t>donc</a:t>
            </a:r>
            <a:r>
              <a:rPr dirty="0"/>
              <a:t> lieu le </a:t>
            </a:r>
            <a:r>
              <a:rPr lang="fr-FR" dirty="0"/>
              <a:t>04</a:t>
            </a:r>
            <a:r>
              <a:rPr dirty="0"/>
              <a:t>/</a:t>
            </a:r>
            <a:r>
              <a:rPr lang="fr-FR" dirty="0"/>
              <a:t>07</a:t>
            </a:r>
            <a:r>
              <a:rPr dirty="0"/>
              <a:t>/2020 </a:t>
            </a:r>
          </a:p>
        </p:txBody>
      </p:sp>
      <p:sp>
        <p:nvSpPr>
          <p:cNvPr id="188" name="Rectangle : coins arrondis 2"/>
          <p:cNvSpPr/>
          <p:nvPr/>
        </p:nvSpPr>
        <p:spPr>
          <a:xfrm>
            <a:off x="327329" y="1771424"/>
            <a:ext cx="8686680" cy="1706489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 cap="rnd">
            <a:solidFill>
              <a:srgbClr val="698E1C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9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7977596" y="6444699"/>
            <a:ext cx="16408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  <p:sp>
        <p:nvSpPr>
          <p:cNvPr id="190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6488" y="549275"/>
            <a:ext cx="6767512" cy="719139"/>
          </a:xfrm>
          <a:prstGeom prst="rect">
            <a:avLst/>
          </a:prstGeom>
        </p:spPr>
        <p:txBody>
          <a:bodyPr lIns="44999" tIns="44999" rIns="44999" bIns="44999"/>
          <a:lstStyle/>
          <a:p>
            <a:pPr marL="0" indent="0" algn="ctr" defTabSz="773946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22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Ecologie du Carcassonnais,</a:t>
            </a:r>
            <a:endParaRPr sz="2000"/>
          </a:p>
          <a:p>
            <a:pPr marL="0" indent="0" algn="ctr" defTabSz="773946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22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des Corbières et du Littoral Audois</a:t>
            </a:r>
          </a:p>
        </p:txBody>
      </p:sp>
      <p:pic>
        <p:nvPicPr>
          <p:cNvPr id="191" name="Picture 3" descr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548640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ZoneTexte 9"/>
          <p:cNvSpPr txBox="1"/>
          <p:nvPr/>
        </p:nvSpPr>
        <p:spPr>
          <a:xfrm>
            <a:off x="452355" y="1962949"/>
            <a:ext cx="8496946" cy="1285237"/>
          </a:xfrm>
          <a:prstGeom prst="rect">
            <a:avLst/>
          </a:prstGeom>
          <a:solidFill>
            <a:srgbClr val="D5EDA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4000" b="1" i="1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ASSEMBLEE GENERALE d’ECCLA </a:t>
            </a:r>
          </a:p>
          <a:p>
            <a:pPr algn="ctr">
              <a:defRPr sz="4000" b="1" i="1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2019-2020</a:t>
            </a:r>
          </a:p>
        </p:txBody>
      </p:sp>
      <p:pic>
        <p:nvPicPr>
          <p:cNvPr id="193" name="Image 6" descr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629568" y="4680560"/>
            <a:ext cx="2171734" cy="1628801"/>
          </a:xfrm>
          <a:prstGeom prst="rect">
            <a:avLst/>
          </a:prstGeom>
          <a:ln w="12700">
            <a:miter lim="400000"/>
          </a:ln>
        </p:spPr>
      </p:pic>
      <p:sp>
        <p:nvSpPr>
          <p:cNvPr id="194" name="Rectangle : coins arrondis 1"/>
          <p:cNvSpPr/>
          <p:nvPr/>
        </p:nvSpPr>
        <p:spPr>
          <a:xfrm>
            <a:off x="349816" y="2492896"/>
            <a:ext cx="45720" cy="4572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 cap="rnd">
            <a:solidFill>
              <a:srgbClr val="698E1C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7917656" y="6444699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253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4900" y="506412"/>
            <a:ext cx="6769100" cy="647701"/>
          </a:xfrm>
          <a:prstGeom prst="rect">
            <a:avLst/>
          </a:prstGeom>
        </p:spPr>
        <p:txBody>
          <a:bodyPr lIns="44999" tIns="44999" rIns="44999" bIns="44999"/>
          <a:lstStyle/>
          <a:p>
            <a:pPr marL="0" indent="0" algn="ctr" defTabSz="689821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19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Ecologie du Carcassonnais,</a:t>
            </a:r>
          </a:p>
          <a:p>
            <a:pPr marL="0" indent="0" algn="ctr" defTabSz="689821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19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des Corbières et du Littoral Audois</a:t>
            </a:r>
          </a:p>
        </p:txBody>
      </p:sp>
      <p:pic>
        <p:nvPicPr>
          <p:cNvPr id="254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40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255" name="ZoneTexte 1"/>
          <p:cNvSpPr txBox="1"/>
          <p:nvPr/>
        </p:nvSpPr>
        <p:spPr>
          <a:xfrm>
            <a:off x="395534" y="1855097"/>
            <a:ext cx="8352929" cy="12003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5750" indent="-285750">
              <a:buSzPct val="100000"/>
              <a:buFont typeface="Courier New"/>
              <a:buChar char="❖"/>
              <a:defRPr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Communiqués de </a:t>
            </a:r>
            <a:r>
              <a:rPr dirty="0" err="1"/>
              <a:t>presse</a:t>
            </a:r>
            <a:r>
              <a:rPr dirty="0"/>
              <a:t> :</a:t>
            </a: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 </a:t>
            </a:r>
            <a:r>
              <a:rPr dirty="0" err="1"/>
              <a:t>En</a:t>
            </a:r>
            <a:r>
              <a:rPr dirty="0"/>
              <a:t> 2019/2020, ECCLA </a:t>
            </a:r>
            <a:r>
              <a:rPr dirty="0" err="1"/>
              <a:t>en</a:t>
            </a:r>
            <a:r>
              <a:rPr dirty="0"/>
              <a:t> a </a:t>
            </a:r>
            <a:r>
              <a:rPr dirty="0" err="1"/>
              <a:t>produit</a:t>
            </a:r>
            <a:r>
              <a:rPr dirty="0"/>
              <a:t> </a:t>
            </a:r>
            <a:r>
              <a:rPr lang="fr-FR" dirty="0"/>
              <a:t>5</a:t>
            </a:r>
            <a:r>
              <a:rPr dirty="0"/>
              <a:t> qui </a:t>
            </a:r>
            <a:r>
              <a:rPr dirty="0" err="1"/>
              <a:t>ont</a:t>
            </a:r>
            <a:r>
              <a:rPr dirty="0"/>
              <a:t> </a:t>
            </a:r>
            <a:r>
              <a:rPr dirty="0" err="1"/>
              <a:t>été</a:t>
            </a:r>
            <a:r>
              <a:rPr dirty="0"/>
              <a:t> </a:t>
            </a:r>
            <a:r>
              <a:rPr dirty="0" err="1"/>
              <a:t>envoyés</a:t>
            </a:r>
            <a:r>
              <a:rPr dirty="0"/>
              <a:t> à la </a:t>
            </a:r>
            <a:r>
              <a:rPr dirty="0" err="1"/>
              <a:t>presse</a:t>
            </a:r>
            <a:r>
              <a:rPr dirty="0"/>
              <a:t> et mis sur son Site Internet. Le lien pour les consulter </a:t>
            </a:r>
            <a:r>
              <a:rPr dirty="0" err="1"/>
              <a:t>est</a:t>
            </a:r>
            <a:r>
              <a:rPr dirty="0"/>
              <a:t> </a:t>
            </a:r>
            <a:r>
              <a:rPr dirty="0" err="1"/>
              <a:t>envoyé</a:t>
            </a:r>
            <a:r>
              <a:rPr dirty="0"/>
              <a:t> par mail aux </a:t>
            </a:r>
            <a:r>
              <a:rPr dirty="0" err="1"/>
              <a:t>adhérents</a:t>
            </a:r>
            <a:r>
              <a:rPr dirty="0"/>
              <a:t>. </a:t>
            </a:r>
          </a:p>
        </p:txBody>
      </p:sp>
      <p:sp>
        <p:nvSpPr>
          <p:cNvPr id="256" name="ZoneTexte 7"/>
          <p:cNvSpPr txBox="1"/>
          <p:nvPr/>
        </p:nvSpPr>
        <p:spPr>
          <a:xfrm>
            <a:off x="827583" y="1371615"/>
            <a:ext cx="7775241" cy="434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Communication de l’association</a:t>
            </a:r>
          </a:p>
        </p:txBody>
      </p:sp>
      <p:sp>
        <p:nvSpPr>
          <p:cNvPr id="257" name="ZoneTexte 10"/>
          <p:cNvSpPr txBox="1"/>
          <p:nvPr/>
        </p:nvSpPr>
        <p:spPr>
          <a:xfrm>
            <a:off x="376971" y="4809744"/>
            <a:ext cx="8443502" cy="2123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5750" indent="-285750">
              <a:buSzPct val="100000"/>
              <a:buFont typeface="Courier New"/>
              <a:buChar char="❖"/>
              <a:defRPr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Débats : </a:t>
            </a:r>
          </a:p>
          <a:p>
            <a:pPr algn="just">
              <a:defRPr b="1" i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</a:t>
            </a:r>
            <a:r>
              <a:rPr i="0"/>
              <a:t>ECCLA, depuis 3 ans, en organise </a:t>
            </a:r>
            <a:r>
              <a:t>2 </a:t>
            </a:r>
            <a:r>
              <a:rPr i="0"/>
              <a:t>par an sur des </a:t>
            </a:r>
            <a:r>
              <a:t>sujet</a:t>
            </a:r>
            <a:r>
              <a:rPr i="0"/>
              <a:t>s divers.</a:t>
            </a:r>
            <a:r>
              <a:t> </a:t>
            </a:r>
            <a:r>
              <a:rPr i="0"/>
              <a:t>Cette année, ils ont eu lieu à Narbonne: le premier  en février sur la thématique des pesticides « Nous voulons des Coquelicots ». Le second ,en novembre, sur celle des déchets. Les diaporamas qui y sont présentés sont disponibles sur le Site Internet.</a:t>
            </a:r>
            <a:endParaRPr>
              <a:solidFill>
                <a:srgbClr val="C00000"/>
              </a:solidFill>
            </a:endParaRPr>
          </a:p>
          <a:p>
            <a:pPr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</a:t>
            </a:r>
          </a:p>
        </p:txBody>
      </p:sp>
      <p:sp>
        <p:nvSpPr>
          <p:cNvPr id="258" name="ZoneTexte 11"/>
          <p:cNvSpPr txBox="1"/>
          <p:nvPr/>
        </p:nvSpPr>
        <p:spPr>
          <a:xfrm>
            <a:off x="389882" y="3055422"/>
            <a:ext cx="8013956" cy="161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5750" indent="-285750">
              <a:buSzPct val="100000"/>
              <a:buFont typeface="Courier New"/>
              <a:buChar char="❖"/>
              <a:defRPr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Présence au Forum des associations :</a:t>
            </a: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ECCLA est présente chaque année, début septembre, au Forum de Narbonne. Son stand est tenu par des bénévoles qui y présentent ses activités .</a:t>
            </a:r>
            <a:endParaRPr>
              <a:solidFill>
                <a:srgbClr val="C00000"/>
              </a:solidFill>
            </a:endParaRP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En 2019/2020, toujours beaucoup d’échanges et de rencontres ont eu lieu. 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  <p:sp>
        <p:nvSpPr>
          <p:cNvPr id="321" name="Titre 4"/>
          <p:cNvSpPr txBox="1">
            <a:spLocks noGrp="1"/>
          </p:cNvSpPr>
          <p:nvPr>
            <p:ph type="title" idx="4294967295"/>
          </p:nvPr>
        </p:nvSpPr>
        <p:spPr>
          <a:xfrm>
            <a:off x="0" y="26987"/>
            <a:ext cx="1997075" cy="503239"/>
          </a:xfrm>
          <a:prstGeom prst="rect">
            <a:avLst/>
          </a:prstGeom>
        </p:spPr>
        <p:txBody>
          <a:bodyPr lIns="44999" tIns="44999" rIns="44999" bIns="44999"/>
          <a:lstStyle>
            <a:lvl1pPr defTabSz="832102">
              <a:defRPr sz="2600">
                <a:solidFill>
                  <a:srgbClr val="C00000"/>
                </a:solidFill>
              </a:defRPr>
            </a:lvl1pPr>
          </a:lstStyle>
          <a:p>
            <a:r>
              <a:t> </a:t>
            </a:r>
          </a:p>
        </p:txBody>
      </p:sp>
      <p:sp>
        <p:nvSpPr>
          <p:cNvPr id="322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4900" y="709612"/>
            <a:ext cx="6769100" cy="865188"/>
          </a:xfrm>
          <a:prstGeom prst="rect">
            <a:avLst/>
          </a:prstGeom>
        </p:spPr>
        <p:txBody>
          <a:bodyPr lIns="44999" tIns="44999" rIns="44999" bIns="44999"/>
          <a:lstStyle/>
          <a:p>
            <a:pPr marL="0" indent="0" defTabSz="822958">
              <a:spcBef>
                <a:spcPts val="0"/>
              </a:spcBef>
              <a:buSzTx/>
              <a:buFont typeface="Wingdings 3"/>
              <a:buNone/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Enquêtes Publiques </a:t>
            </a:r>
          </a:p>
          <a:p>
            <a:pPr marL="0" indent="0" defTabSz="822958">
              <a:spcBef>
                <a:spcPts val="0"/>
              </a:spcBef>
              <a:buSzTx/>
              <a:buFont typeface="Wingdings 3"/>
              <a:buNone/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Communiqués de presse</a:t>
            </a:r>
          </a:p>
        </p:txBody>
      </p:sp>
      <p:pic>
        <p:nvPicPr>
          <p:cNvPr id="323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79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324" name="ZoneTexte 7"/>
          <p:cNvSpPr txBox="1"/>
          <p:nvPr/>
        </p:nvSpPr>
        <p:spPr>
          <a:xfrm>
            <a:off x="394069" y="1916832"/>
            <a:ext cx="8289553" cy="48936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5750" indent="-285750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</a:t>
            </a:r>
            <a:r>
              <a:rPr dirty="0" err="1"/>
              <a:t>En</a:t>
            </a:r>
            <a:r>
              <a:rPr dirty="0"/>
              <a:t> 2019/2020,  participation </a:t>
            </a:r>
            <a:r>
              <a:rPr dirty="0" err="1"/>
              <a:t>d’ECCLA</a:t>
            </a:r>
            <a:r>
              <a:rPr dirty="0"/>
              <a:t> à 6 E.P.</a:t>
            </a:r>
          </a:p>
          <a:p>
            <a:pPr marL="285750" indent="-285750">
              <a:buSzPct val="100000"/>
              <a:buFont typeface="Courier New"/>
              <a:buChar char="❖"/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marL="285750" indent="-285750" algn="just">
              <a:buSzPct val="100000"/>
              <a:buChar char="-"/>
              <a:defRPr b="1">
                <a:solidFill>
                  <a:srgbClr val="0D0D0D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Modification du PLU de Narbonne le 21/03/16.</a:t>
            </a:r>
            <a:endParaRPr dirty="0">
              <a:solidFill>
                <a:srgbClr val="C00000"/>
              </a:solidFill>
            </a:endParaRPr>
          </a:p>
          <a:p>
            <a:pPr marL="285750" indent="-285750" algn="just">
              <a:buSzPct val="100000"/>
              <a:buChar char="-"/>
              <a:defRPr b="1">
                <a:solidFill>
                  <a:srgbClr val="0D0D0D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2 </a:t>
            </a:r>
            <a:r>
              <a:rPr dirty="0" err="1"/>
              <a:t>projets</a:t>
            </a:r>
            <a:r>
              <a:rPr dirty="0"/>
              <a:t>  </a:t>
            </a:r>
            <a:r>
              <a:rPr dirty="0" err="1"/>
              <a:t>éolien</a:t>
            </a:r>
            <a:r>
              <a:rPr dirty="0"/>
              <a:t> EOLMED et ENGIE , le 22/05/19 et le 20/07/19 </a:t>
            </a:r>
            <a:endParaRPr dirty="0">
              <a:solidFill>
                <a:srgbClr val="C00000"/>
              </a:solidFill>
            </a:endParaRPr>
          </a:p>
          <a:p>
            <a:pPr marL="285750" indent="-285750" algn="just">
              <a:buSzPct val="100000"/>
              <a:buChar char="-"/>
              <a:defRPr b="1">
                <a:solidFill>
                  <a:srgbClr val="0D0D0D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PPRL de Port La Nouvelle, le 13/08/19</a:t>
            </a:r>
            <a:endParaRPr dirty="0">
              <a:solidFill>
                <a:srgbClr val="C00000"/>
              </a:solidFill>
            </a:endParaRPr>
          </a:p>
          <a:p>
            <a:pPr marL="285750" indent="-285750" algn="just">
              <a:buSzPct val="100000"/>
              <a:buChar char="-"/>
              <a:defRPr b="1">
                <a:solidFill>
                  <a:srgbClr val="0D0D0D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Projet</a:t>
            </a:r>
            <a:r>
              <a:rPr dirty="0"/>
              <a:t> </a:t>
            </a:r>
            <a:r>
              <a:rPr dirty="0" err="1"/>
              <a:t>photovoltaïque</a:t>
            </a:r>
            <a:r>
              <a:rPr dirty="0"/>
              <a:t>(</a:t>
            </a:r>
            <a:r>
              <a:rPr dirty="0" err="1"/>
              <a:t>Malvesi</a:t>
            </a:r>
            <a:r>
              <a:rPr dirty="0"/>
              <a:t>-Narbonne), le 06/12/19</a:t>
            </a:r>
            <a:endParaRPr dirty="0">
              <a:solidFill>
                <a:srgbClr val="C00000"/>
              </a:solidFill>
            </a:endParaRPr>
          </a:p>
          <a:p>
            <a:pPr marL="285750" indent="-285750" algn="just">
              <a:buSzPct val="100000"/>
              <a:buChar char="-"/>
              <a:defRPr b="1">
                <a:solidFill>
                  <a:srgbClr val="0D0D0D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Projet</a:t>
            </a:r>
            <a:r>
              <a:rPr dirty="0"/>
              <a:t> PNR des </a:t>
            </a:r>
            <a:r>
              <a:rPr dirty="0" err="1"/>
              <a:t>Fenouillèdes</a:t>
            </a:r>
            <a:r>
              <a:rPr dirty="0"/>
              <a:t>, le  14/01/20</a:t>
            </a:r>
            <a:endParaRPr dirty="0">
              <a:solidFill>
                <a:srgbClr val="C00000"/>
              </a:solidFill>
            </a:endParaRPr>
          </a:p>
          <a:p>
            <a:pPr marL="285750" indent="-285750" algn="just">
              <a:buSzPct val="100000"/>
              <a:buChar char="-"/>
              <a:defRPr b="1">
                <a:solidFill>
                  <a:srgbClr val="0D0D0D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dirty="0">
              <a:solidFill>
                <a:srgbClr val="C00000"/>
              </a:solidFill>
            </a:endParaRPr>
          </a:p>
          <a:p>
            <a:pPr marL="285750" indent="-285750">
              <a:buSzPct val="100000"/>
              <a:buFont typeface="Courier New"/>
              <a:buChar char="❖"/>
              <a:defRPr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</a:t>
            </a:r>
            <a:r>
              <a:rPr sz="2000" dirty="0" err="1"/>
              <a:t>En</a:t>
            </a:r>
            <a:r>
              <a:rPr sz="2000" dirty="0"/>
              <a:t> 2019/2020, </a:t>
            </a:r>
            <a:r>
              <a:rPr lang="fr-FR" sz="2000" dirty="0"/>
              <a:t>5</a:t>
            </a:r>
            <a:r>
              <a:rPr sz="2000" dirty="0"/>
              <a:t> communiqués de </a:t>
            </a:r>
            <a:r>
              <a:rPr sz="2000" dirty="0" err="1"/>
              <a:t>presse</a:t>
            </a:r>
            <a:endParaRPr sz="2000" dirty="0"/>
          </a:p>
          <a:p>
            <a:pPr>
              <a:defRPr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sz="2000" dirty="0"/>
          </a:p>
          <a:p>
            <a:pPr marL="285750" indent="-285750" algn="just">
              <a:buSzPct val="100000"/>
              <a:buChar char="-"/>
              <a:defRPr b="1">
                <a:solidFill>
                  <a:srgbClr val="0D0D0D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Restaurant </a:t>
            </a:r>
            <a:r>
              <a:rPr dirty="0" err="1"/>
              <a:t>falaise</a:t>
            </a:r>
            <a:r>
              <a:rPr dirty="0"/>
              <a:t> de </a:t>
            </a:r>
            <a:r>
              <a:rPr dirty="0" err="1"/>
              <a:t>Leucate</a:t>
            </a:r>
            <a:r>
              <a:rPr dirty="0"/>
              <a:t>, </a:t>
            </a:r>
            <a:r>
              <a:rPr dirty="0" err="1"/>
              <a:t>juillet</a:t>
            </a:r>
            <a:r>
              <a:rPr dirty="0"/>
              <a:t> 2019</a:t>
            </a:r>
            <a:endParaRPr dirty="0">
              <a:solidFill>
                <a:srgbClr val="C00000"/>
              </a:solidFill>
            </a:endParaRPr>
          </a:p>
          <a:p>
            <a:pPr marL="285750" indent="-285750" algn="just">
              <a:buSzPct val="100000"/>
              <a:buChar char="-"/>
              <a:defRPr b="1">
                <a:solidFill>
                  <a:srgbClr val="0D0D0D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Salsigne</a:t>
            </a:r>
            <a:r>
              <a:rPr dirty="0"/>
              <a:t>, </a:t>
            </a:r>
            <a:r>
              <a:rPr dirty="0" err="1"/>
              <a:t>août</a:t>
            </a:r>
            <a:r>
              <a:rPr dirty="0"/>
              <a:t> 2019</a:t>
            </a:r>
            <a:endParaRPr dirty="0">
              <a:solidFill>
                <a:srgbClr val="C00000"/>
              </a:solidFill>
            </a:endParaRPr>
          </a:p>
          <a:p>
            <a:pPr marL="285750" indent="-285750" algn="just">
              <a:buSzPct val="100000"/>
              <a:buChar char="-"/>
              <a:defRPr b="1">
                <a:solidFill>
                  <a:srgbClr val="0D0D0D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Des </a:t>
            </a:r>
            <a:r>
              <a:rPr dirty="0" err="1"/>
              <a:t>chantiers</a:t>
            </a:r>
            <a:r>
              <a:rPr dirty="0"/>
              <a:t> sans </a:t>
            </a:r>
            <a:r>
              <a:rPr dirty="0" err="1"/>
              <a:t>bitume</a:t>
            </a:r>
            <a:r>
              <a:rPr dirty="0"/>
              <a:t>, </a:t>
            </a:r>
            <a:r>
              <a:rPr dirty="0" err="1"/>
              <a:t>septembre</a:t>
            </a:r>
            <a:r>
              <a:rPr dirty="0"/>
              <a:t> 2019</a:t>
            </a:r>
            <a:endParaRPr dirty="0">
              <a:solidFill>
                <a:srgbClr val="C00000"/>
              </a:solidFill>
            </a:endParaRPr>
          </a:p>
          <a:p>
            <a:pPr marL="285750" indent="-285750" algn="just">
              <a:buSzPct val="100000"/>
              <a:buChar char="-"/>
              <a:defRPr b="1">
                <a:solidFill>
                  <a:srgbClr val="0D0D0D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ZNT Aude, </a:t>
            </a:r>
            <a:r>
              <a:rPr dirty="0" err="1"/>
              <a:t>novembre</a:t>
            </a:r>
            <a:r>
              <a:rPr dirty="0"/>
              <a:t> 2019</a:t>
            </a:r>
            <a:r>
              <a:rPr lang="fr-FR" dirty="0"/>
              <a:t> </a:t>
            </a:r>
          </a:p>
          <a:p>
            <a:pPr marL="285750" indent="-285750" algn="just">
              <a:buSzPct val="100000"/>
              <a:buChar char="-"/>
              <a:defRPr b="1">
                <a:solidFill>
                  <a:srgbClr val="0D0D0D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lang="fr-FR" dirty="0"/>
              <a:t>Epandage aérien de pesticides, mai 2020</a:t>
            </a:r>
          </a:p>
          <a:p>
            <a:pPr algn="just">
              <a:buSzPct val="100000"/>
              <a:defRPr b="1">
                <a:solidFill>
                  <a:srgbClr val="0D0D0D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  <p:sp>
        <p:nvSpPr>
          <p:cNvPr id="409" name="Titre 4"/>
          <p:cNvSpPr txBox="1">
            <a:spLocks noGrp="1"/>
          </p:cNvSpPr>
          <p:nvPr>
            <p:ph type="title" idx="4294967295"/>
          </p:nvPr>
        </p:nvSpPr>
        <p:spPr>
          <a:xfrm>
            <a:off x="0" y="26987"/>
            <a:ext cx="1997075" cy="503239"/>
          </a:xfrm>
          <a:prstGeom prst="rect">
            <a:avLst/>
          </a:prstGeom>
        </p:spPr>
        <p:txBody>
          <a:bodyPr lIns="44999" tIns="44999" rIns="44999" bIns="44999"/>
          <a:lstStyle>
            <a:lvl1pPr defTabSz="832102">
              <a:defRPr sz="2600">
                <a:solidFill>
                  <a:srgbClr val="C00000"/>
                </a:solidFill>
              </a:defRPr>
            </a:lvl1pPr>
          </a:lstStyle>
          <a:p>
            <a:r>
              <a:t> </a:t>
            </a:r>
          </a:p>
        </p:txBody>
      </p:sp>
      <p:pic>
        <p:nvPicPr>
          <p:cNvPr id="410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79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411" name="ZoneTexte 9"/>
          <p:cNvSpPr txBox="1"/>
          <p:nvPr/>
        </p:nvSpPr>
        <p:spPr>
          <a:xfrm>
            <a:off x="1802497" y="548679"/>
            <a:ext cx="7416825" cy="777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Collaboration avec les autres associations</a:t>
            </a:r>
          </a:p>
        </p:txBody>
      </p:sp>
      <p:sp>
        <p:nvSpPr>
          <p:cNvPr id="412" name="ZoneTexte 10"/>
          <p:cNvSpPr txBox="1"/>
          <p:nvPr/>
        </p:nvSpPr>
        <p:spPr>
          <a:xfrm>
            <a:off x="813064" y="5085938"/>
            <a:ext cx="8064898" cy="161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Les principales collaborations :</a:t>
            </a:r>
          </a:p>
          <a:p>
            <a:pPr marL="285750" indent="-285750">
              <a:buSzPct val="100000"/>
              <a:buFont typeface="Courier New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Amis du PNR</a:t>
            </a:r>
          </a:p>
          <a:p>
            <a:pPr marL="285750" indent="-285750">
              <a:buSzPct val="100000"/>
              <a:buFont typeface="Courier New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Ecolocal </a:t>
            </a:r>
          </a:p>
          <a:p>
            <a:pPr marL="285750" indent="-285750">
              <a:buSzPct val="100000"/>
              <a:buFont typeface="Courier New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Aude Nature</a:t>
            </a:r>
            <a:endParaRPr>
              <a:solidFill>
                <a:srgbClr val="C00000"/>
              </a:solidFill>
            </a:endParaRPr>
          </a:p>
          <a:p>
            <a:pPr marL="285750" indent="-285750">
              <a:buSzPct val="100000"/>
              <a:buFont typeface="Courier New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Iris</a:t>
            </a:r>
          </a:p>
          <a:p>
            <a:pPr marL="285750" indent="-285750">
              <a:buSzPct val="100000"/>
              <a:buFont typeface="Courier New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Pégase</a:t>
            </a:r>
          </a:p>
        </p:txBody>
      </p:sp>
      <p:sp>
        <p:nvSpPr>
          <p:cNvPr id="413" name="ZoneTexte 1"/>
          <p:cNvSpPr txBox="1"/>
          <p:nvPr/>
        </p:nvSpPr>
        <p:spPr>
          <a:xfrm>
            <a:off x="578360" y="1556320"/>
            <a:ext cx="8098095" cy="3012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5750" indent="-285750" algn="just">
              <a:buSzPct val="100000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ECCLA est adhérente à la Fédération Régionale de France Nature Environnement : FNE-LR. A ce titre elle participe à divers ateliers et formations (eau, déchets,énergie,…)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285750" indent="-285750">
              <a:buSzPct val="100000"/>
              <a:buFont typeface="Trebuchet MS"/>
              <a:buChar char="❖"/>
              <a:defRPr sz="800" b="1"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285750" indent="-285750" algn="just">
              <a:buSzPct val="100000"/>
              <a:buFont typeface="Courier New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ECCLA travaille en collaboration avec d’autres associations qu’elles soient adhérentes ou pas.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285750" indent="-285750">
              <a:buSzPct val="100000"/>
              <a:buFont typeface="Trebuchet MS"/>
              <a:buChar char="❖"/>
              <a:defRPr sz="800" b="1"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285750" indent="-285750" algn="just">
              <a:buSzPct val="100000"/>
              <a:buFont typeface="Courier New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Elle assiste à leur A.G, participe aux débats sur différents sujets : transports, biodiversité, urbanisme, juridique, énergie, …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285750" indent="-285750">
              <a:buSzPct val="100000"/>
              <a:buFont typeface="Trebuchet MS"/>
              <a:buChar char="❖"/>
              <a:defRPr sz="800" b="1"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285750" indent="-285750" algn="just">
              <a:buSzPct val="100000"/>
              <a:buFont typeface="Courier New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Elle peut apporter une aide  logistique (documentation, avis) ou physique (représentation à des réunions, etc…).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13</a:t>
            </a:fld>
            <a:endParaRPr/>
          </a:p>
        </p:txBody>
      </p:sp>
      <p:sp>
        <p:nvSpPr>
          <p:cNvPr id="261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6488" y="571500"/>
            <a:ext cx="6767512" cy="719139"/>
          </a:xfrm>
          <a:prstGeom prst="rect">
            <a:avLst/>
          </a:prstGeom>
        </p:spPr>
        <p:txBody>
          <a:bodyPr lIns="44999" tIns="44999" rIns="44999" bIns="44999"/>
          <a:lstStyle/>
          <a:p>
            <a:pPr marL="0" indent="0" algn="ctr" defTabSz="773946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22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Ecologie du Carcassonnais,</a:t>
            </a:r>
            <a:endParaRPr sz="2000"/>
          </a:p>
          <a:p>
            <a:pPr marL="0" indent="0" algn="ctr" defTabSz="773946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22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des Corbières et du Littoral Audois</a:t>
            </a:r>
          </a:p>
        </p:txBody>
      </p:sp>
      <p:pic>
        <p:nvPicPr>
          <p:cNvPr id="262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40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263" name="ZoneTexte 9"/>
          <p:cNvSpPr txBox="1"/>
          <p:nvPr/>
        </p:nvSpPr>
        <p:spPr>
          <a:xfrm>
            <a:off x="1754172" y="1566631"/>
            <a:ext cx="6624737" cy="434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Rapport Moral 2019-2020</a:t>
            </a:r>
          </a:p>
        </p:txBody>
      </p:sp>
      <p:sp>
        <p:nvSpPr>
          <p:cNvPr id="264" name="ZoneTexte 10"/>
          <p:cNvSpPr txBox="1"/>
          <p:nvPr/>
        </p:nvSpPr>
        <p:spPr>
          <a:xfrm>
            <a:off x="373434" y="2204864"/>
            <a:ext cx="8435625" cy="415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Comme l'année précédente, cette année a été   particulièrement chargée.</a:t>
            </a: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Le Rapport d’Activité 2019/2020 en témoignera.  </a:t>
            </a: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Dans ce Rapport moral, nous voudrions mettre l'accent sur </a:t>
            </a:r>
            <a:r>
              <a:rPr i="1">
                <a:solidFill>
                  <a:srgbClr val="C00000"/>
                </a:solidFill>
              </a:rPr>
              <a:t>quatre éléments </a:t>
            </a:r>
            <a:r>
              <a:t>:</a:t>
            </a: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285750" indent="-285750" algn="just">
              <a:buSzPct val="100000"/>
              <a:buFont typeface="Courier New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 renouvellement de notre agrément pour 4 ans obtenu le 04/01/2019 et également celui de notre représentativité obtenu le 18/12/2019 .</a:t>
            </a: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285750" indent="-285750" algn="just">
              <a:buSzPct val="100000"/>
              <a:buFont typeface="Courier New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La création de la Commission de Suivi de Site de Lafarge, </a:t>
            </a: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285750" indent="-285750" algn="just">
              <a:buSzPct val="100000"/>
              <a:buFont typeface="Courier New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La création de la Commission de Suivi de Site de Salsigne.</a:t>
            </a:r>
          </a:p>
          <a:p>
            <a:pPr marL="285750" indent="-285750" algn="just">
              <a:buSzPct val="100000"/>
              <a:buFont typeface="Courier New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285750" indent="-285750" algn="just">
              <a:buSzPct val="100000"/>
              <a:buFont typeface="Courier New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L’Arrêté Préfectoral sur les Zones Non traitées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7917656" y="6444699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14</a:t>
            </a:fld>
            <a:endParaRPr/>
          </a:p>
        </p:txBody>
      </p:sp>
      <p:sp>
        <p:nvSpPr>
          <p:cNvPr id="267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6488" y="549275"/>
            <a:ext cx="6767512" cy="719139"/>
          </a:xfrm>
          <a:prstGeom prst="rect">
            <a:avLst/>
          </a:prstGeom>
        </p:spPr>
        <p:txBody>
          <a:bodyPr lIns="44999" tIns="44999" rIns="44999" bIns="44999"/>
          <a:lstStyle/>
          <a:p>
            <a:pPr marL="0" indent="0" algn="ctr" defTabSz="773946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22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Ecologie du Carcassonnais,</a:t>
            </a:r>
            <a:endParaRPr sz="2000"/>
          </a:p>
          <a:p>
            <a:pPr marL="0" indent="0" algn="ctr" defTabSz="773946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22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des Corbières et du Littoral Audois</a:t>
            </a:r>
          </a:p>
        </p:txBody>
      </p:sp>
      <p:pic>
        <p:nvPicPr>
          <p:cNvPr id="268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40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ZoneTexte 9"/>
          <p:cNvSpPr txBox="1"/>
          <p:nvPr/>
        </p:nvSpPr>
        <p:spPr>
          <a:xfrm>
            <a:off x="683567" y="2569726"/>
            <a:ext cx="7920881" cy="1285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4000" b="1" i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Rapport d’activités</a:t>
            </a:r>
          </a:p>
          <a:p>
            <a:pPr algn="ctr">
              <a:defRPr sz="4000" b="1" i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2019-2020</a:t>
            </a:r>
          </a:p>
        </p:txBody>
      </p:sp>
      <p:pic>
        <p:nvPicPr>
          <p:cNvPr id="270" name="Image 6" descr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439842" y="4682487"/>
            <a:ext cx="2171734" cy="1628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2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40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273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8019454" y="6444699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15</a:t>
            </a:fld>
            <a:endParaRPr/>
          </a:p>
        </p:txBody>
      </p:sp>
      <p:sp>
        <p:nvSpPr>
          <p:cNvPr id="274" name="ZoneTexte 7"/>
          <p:cNvSpPr txBox="1"/>
          <p:nvPr/>
        </p:nvSpPr>
        <p:spPr>
          <a:xfrm>
            <a:off x="1159538" y="1556280"/>
            <a:ext cx="7775241" cy="434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Rapport d’activités 2019-2020</a:t>
            </a:r>
          </a:p>
        </p:txBody>
      </p:sp>
      <p:sp>
        <p:nvSpPr>
          <p:cNvPr id="275" name="Rectangle 1"/>
          <p:cNvSpPr txBox="1"/>
          <p:nvPr/>
        </p:nvSpPr>
        <p:spPr>
          <a:xfrm>
            <a:off x="2035282" y="536191"/>
            <a:ext cx="6840761" cy="777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841247">
              <a:defRPr sz="24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Ecologie du Carcassonnais,</a:t>
            </a:r>
            <a:endParaRPr sz="2200"/>
          </a:p>
          <a:p>
            <a:pPr algn="ctr" defTabSz="841247">
              <a:defRPr sz="24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des Corbières et du Littoral Audois</a:t>
            </a:r>
          </a:p>
        </p:txBody>
      </p:sp>
      <p:sp>
        <p:nvSpPr>
          <p:cNvPr id="276" name="ZoneTexte 4"/>
          <p:cNvSpPr txBox="1"/>
          <p:nvPr/>
        </p:nvSpPr>
        <p:spPr>
          <a:xfrm>
            <a:off x="251520" y="2204864"/>
            <a:ext cx="8624524" cy="3418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5750" indent="-285750" algn="just">
              <a:buSzPct val="100000"/>
              <a:buFont typeface="Courier New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Jusqu’en 2018/2019, il était effectué de manière très traditionnelle et retraçait dans son intégralité </a:t>
            </a:r>
            <a:r>
              <a:rPr i="1">
                <a:solidFill>
                  <a:srgbClr val="C00000"/>
                </a:solidFill>
              </a:rPr>
              <a:t>TOUTES</a:t>
            </a:r>
            <a:r>
              <a:t> les activités de l’année de l’association ce qui le rendait peu lisible et assez « ingrat ».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algn="just">
              <a:defRPr b="1"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285750" indent="-285750" algn="just">
              <a:buSzPct val="100000"/>
              <a:buFont typeface="Courier New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Afin d’y remédier et de le rendre plus accessible, un nouveau format en diaporama est donc proposé depuis 2019.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algn="just">
              <a:defRPr b="1"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285750" indent="-285750" algn="just">
              <a:buSzPct val="100000"/>
              <a:buFont typeface="Courier New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Pour retrouver en détail les activités d’ECCLA; </a:t>
            </a:r>
            <a:r>
              <a:rPr i="1">
                <a:solidFill>
                  <a:srgbClr val="C00000"/>
                </a:solidFill>
              </a:rPr>
              <a:t>TOUS</a:t>
            </a:r>
            <a:r>
              <a:t> les comptes rendus des Conseils d’Administration les retraçant sont disponibles sur le site Internet à la rubrique :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</a:t>
            </a:r>
            <a:r>
              <a:rPr u="sng">
                <a:solidFill>
                  <a:srgbClr val="99CA3C"/>
                </a:solidFill>
                <a:uFill>
                  <a:solidFill>
                    <a:srgbClr val="99CA3C"/>
                  </a:solidFill>
                </a:uFill>
                <a:hlinkClick r:id="rId3"/>
              </a:rPr>
              <a:t>http://www.eccla-asso.fr/category/comptes-rendus-des- conseils-d-administration-et-des-assemblees-generales/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16</a:t>
            </a:fld>
            <a:endParaRPr/>
          </a:p>
        </p:txBody>
      </p:sp>
      <p:sp>
        <p:nvSpPr>
          <p:cNvPr id="279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6488" y="792162"/>
            <a:ext cx="6767512" cy="763588"/>
          </a:xfrm>
          <a:prstGeom prst="rect">
            <a:avLst/>
          </a:prstGeom>
        </p:spPr>
        <p:txBody>
          <a:bodyPr lIns="44999" tIns="44999" rIns="44999" bIns="44999"/>
          <a:lstStyle>
            <a:lvl1pPr marL="0" indent="0" algn="ctr">
              <a:spcBef>
                <a:spcPts val="0"/>
              </a:spcBef>
              <a:buSzTx/>
              <a:buFont typeface="Wingdings 3"/>
              <a:buNone/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Commissions départementales</a:t>
            </a:r>
          </a:p>
        </p:txBody>
      </p:sp>
      <p:pic>
        <p:nvPicPr>
          <p:cNvPr id="280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79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281" name="ZoneTexte 1"/>
          <p:cNvSpPr txBox="1"/>
          <p:nvPr/>
        </p:nvSpPr>
        <p:spPr>
          <a:xfrm>
            <a:off x="395534" y="1795460"/>
            <a:ext cx="5904662" cy="38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5750" indent="-285750">
              <a:buSzPct val="100000"/>
              <a:buFont typeface="Courier New"/>
              <a:buChar char="❖"/>
              <a:defRPr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C</a:t>
            </a:r>
            <a:r>
              <a:rPr sz="2000"/>
              <a:t>ODERST, CDPENAF, CDNPS, </a:t>
            </a:r>
          </a:p>
        </p:txBody>
      </p:sp>
      <p:sp>
        <p:nvSpPr>
          <p:cNvPr id="282" name="ZoneTexte 2"/>
          <p:cNvSpPr txBox="1"/>
          <p:nvPr/>
        </p:nvSpPr>
        <p:spPr>
          <a:xfrm>
            <a:off x="378643" y="2203903"/>
            <a:ext cx="8280921" cy="3046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	Ce </a:t>
            </a:r>
            <a:r>
              <a:rPr dirty="0" err="1"/>
              <a:t>sont</a:t>
            </a:r>
            <a:r>
              <a:rPr dirty="0"/>
              <a:t> des </a:t>
            </a:r>
            <a:r>
              <a:rPr dirty="0" err="1"/>
              <a:t>réunions</a:t>
            </a:r>
            <a:r>
              <a:rPr dirty="0"/>
              <a:t> « </a:t>
            </a:r>
            <a:r>
              <a:rPr dirty="0" err="1"/>
              <a:t>officielles</a:t>
            </a:r>
            <a:r>
              <a:rPr dirty="0"/>
              <a:t> » </a:t>
            </a:r>
            <a:r>
              <a:rPr dirty="0" err="1"/>
              <a:t>dont</a:t>
            </a:r>
            <a:r>
              <a:rPr dirty="0"/>
              <a:t> la composition </a:t>
            </a:r>
            <a:r>
              <a:rPr dirty="0" err="1"/>
              <a:t>est</a:t>
            </a:r>
            <a:r>
              <a:rPr dirty="0"/>
              <a:t> </a:t>
            </a:r>
            <a:r>
              <a:rPr dirty="0" err="1"/>
              <a:t>précisée</a:t>
            </a:r>
            <a:r>
              <a:rPr dirty="0"/>
              <a:t> dans un </a:t>
            </a:r>
            <a:r>
              <a:rPr lang="fr-FR" dirty="0"/>
              <a:t>Arrêté Préfectoral (</a:t>
            </a:r>
            <a:r>
              <a:rPr dirty="0"/>
              <a:t>AP</a:t>
            </a:r>
            <a:r>
              <a:rPr lang="fr-FR" dirty="0"/>
              <a:t>)</a:t>
            </a:r>
            <a:r>
              <a:rPr dirty="0"/>
              <a:t>.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just">
              <a:defRPr b="1"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	ECCLA y </a:t>
            </a:r>
            <a:r>
              <a:rPr dirty="0" err="1"/>
              <a:t>est</a:t>
            </a:r>
            <a:r>
              <a:rPr dirty="0"/>
              <a:t> </a:t>
            </a:r>
            <a:r>
              <a:rPr dirty="0" err="1"/>
              <a:t>présente</a:t>
            </a:r>
            <a:r>
              <a:rPr dirty="0"/>
              <a:t> </a:t>
            </a:r>
            <a:r>
              <a:rPr dirty="0" err="1"/>
              <a:t>comme</a:t>
            </a:r>
            <a:r>
              <a:rPr dirty="0"/>
              <a:t> association </a:t>
            </a:r>
            <a:r>
              <a:rPr dirty="0" err="1"/>
              <a:t>départementale</a:t>
            </a:r>
            <a:r>
              <a:rPr dirty="0"/>
              <a:t> </a:t>
            </a:r>
            <a:r>
              <a:rPr dirty="0" err="1"/>
              <a:t>agréée</a:t>
            </a:r>
            <a:r>
              <a:rPr dirty="0"/>
              <a:t> et </a:t>
            </a:r>
            <a:r>
              <a:rPr dirty="0" err="1"/>
              <a:t>représentative</a:t>
            </a:r>
            <a:r>
              <a:rPr dirty="0"/>
              <a:t> pour </a:t>
            </a:r>
            <a:r>
              <a:rPr dirty="0" err="1"/>
              <a:t>l’environnement</a:t>
            </a:r>
            <a:r>
              <a:rPr lang="fr-FR" dirty="0"/>
              <a:t>. </a:t>
            </a:r>
            <a:r>
              <a:rPr dirty="0" err="1"/>
              <a:t>Généralement</a:t>
            </a:r>
            <a:r>
              <a:rPr dirty="0"/>
              <a:t>, </a:t>
            </a:r>
            <a:r>
              <a:rPr dirty="0" err="1"/>
              <a:t>ce</a:t>
            </a:r>
            <a:r>
              <a:rPr dirty="0"/>
              <a:t> </a:t>
            </a:r>
            <a:r>
              <a:rPr dirty="0" err="1"/>
              <a:t>sont</a:t>
            </a:r>
            <a:r>
              <a:rPr dirty="0"/>
              <a:t> des </a:t>
            </a:r>
            <a:r>
              <a:rPr dirty="0" err="1"/>
              <a:t>réunions</a:t>
            </a:r>
            <a:r>
              <a:rPr dirty="0"/>
              <a:t> </a:t>
            </a:r>
            <a:r>
              <a:rPr dirty="0" err="1"/>
              <a:t>mensuelles</a:t>
            </a:r>
            <a:r>
              <a:rPr dirty="0"/>
              <a:t> qui se </a:t>
            </a:r>
            <a:r>
              <a:rPr dirty="0" err="1"/>
              <a:t>tiennent</a:t>
            </a:r>
            <a:r>
              <a:rPr dirty="0"/>
              <a:t> à Carcassonne.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just">
              <a:defRPr sz="1200" b="1"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	Les dossiers qui y </a:t>
            </a:r>
            <a:r>
              <a:rPr dirty="0" err="1"/>
              <a:t>sont</a:t>
            </a:r>
            <a:r>
              <a:rPr dirty="0"/>
              <a:t> </a:t>
            </a:r>
            <a:r>
              <a:rPr dirty="0" err="1"/>
              <a:t>présentés</a:t>
            </a:r>
            <a:r>
              <a:rPr dirty="0"/>
              <a:t> </a:t>
            </a:r>
            <a:r>
              <a:rPr dirty="0" err="1"/>
              <a:t>permettent</a:t>
            </a:r>
            <a:r>
              <a:rPr dirty="0"/>
              <a:t> à ECCLA de prendre </a:t>
            </a:r>
            <a:r>
              <a:rPr dirty="0" err="1"/>
              <a:t>connaissance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amont</a:t>
            </a:r>
            <a:r>
              <a:rPr dirty="0"/>
              <a:t> des</a:t>
            </a:r>
            <a:r>
              <a:rPr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dirty="0"/>
              <a:t>do</a:t>
            </a:r>
            <a:r>
              <a:rPr lang="fr-FR" dirty="0" err="1"/>
              <a:t>ssiers</a:t>
            </a:r>
            <a:r>
              <a:rPr dirty="0"/>
              <a:t> et de se </a:t>
            </a:r>
            <a:r>
              <a:rPr dirty="0" err="1"/>
              <a:t>positionner</a:t>
            </a:r>
            <a:r>
              <a:rPr dirty="0"/>
              <a:t>.</a:t>
            </a:r>
          </a:p>
        </p:txBody>
      </p:sp>
      <p:pic>
        <p:nvPicPr>
          <p:cNvPr id="283" name="Image 3" descr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216" y="4998615"/>
            <a:ext cx="2476502" cy="141121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17</a:t>
            </a:fld>
            <a:endParaRPr/>
          </a:p>
        </p:txBody>
      </p:sp>
      <p:sp>
        <p:nvSpPr>
          <p:cNvPr id="286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6488" y="792162"/>
            <a:ext cx="6767512" cy="763588"/>
          </a:xfrm>
          <a:prstGeom prst="rect">
            <a:avLst/>
          </a:prstGeom>
        </p:spPr>
        <p:txBody>
          <a:bodyPr lIns="44999" tIns="44999" rIns="44999" bIns="44999"/>
          <a:lstStyle>
            <a:lvl1pPr marL="0" indent="0" algn="ctr">
              <a:spcBef>
                <a:spcPts val="0"/>
              </a:spcBef>
              <a:buSzTx/>
              <a:buFont typeface="Wingdings 3"/>
              <a:buNone/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Commissions départementales</a:t>
            </a:r>
          </a:p>
        </p:txBody>
      </p:sp>
      <p:pic>
        <p:nvPicPr>
          <p:cNvPr id="287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79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288" name="ZoneTexte 1"/>
          <p:cNvSpPr txBox="1"/>
          <p:nvPr/>
        </p:nvSpPr>
        <p:spPr>
          <a:xfrm>
            <a:off x="539549" y="1868533"/>
            <a:ext cx="5904662" cy="38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285750" indent="-285750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CODERST </a:t>
            </a:r>
          </a:p>
        </p:txBody>
      </p:sp>
      <p:sp>
        <p:nvSpPr>
          <p:cNvPr id="289" name="ZoneTexte 2"/>
          <p:cNvSpPr txBox="1"/>
          <p:nvPr/>
        </p:nvSpPr>
        <p:spPr>
          <a:xfrm>
            <a:off x="147727" y="2289649"/>
            <a:ext cx="8564735" cy="853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 Conseil Départemental de l’Environnement et des Risques Sanitaires et Technologiques : installations industrielles, captages d’eau potable, sécurité des digues…</a:t>
            </a:r>
          </a:p>
        </p:txBody>
      </p:sp>
      <p:pic>
        <p:nvPicPr>
          <p:cNvPr id="290" name="Image 3" descr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216" y="4998615"/>
            <a:ext cx="2476502" cy="1411215"/>
          </a:xfrm>
          <a:prstGeom prst="rect">
            <a:avLst/>
          </a:prstGeom>
          <a:ln w="12700">
            <a:miter lim="400000"/>
          </a:ln>
        </p:spPr>
      </p:pic>
      <p:sp>
        <p:nvSpPr>
          <p:cNvPr id="291" name="CODERST, CDPENAF, CDNPS,"/>
          <p:cNvSpPr txBox="1"/>
          <p:nvPr/>
        </p:nvSpPr>
        <p:spPr>
          <a:xfrm>
            <a:off x="447378" y="3346413"/>
            <a:ext cx="1456861" cy="38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marL="285750" indent="-285750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CDPENAF</a:t>
            </a:r>
          </a:p>
        </p:txBody>
      </p:sp>
      <p:sp>
        <p:nvSpPr>
          <p:cNvPr id="292" name="CDNPS"/>
          <p:cNvSpPr txBox="1"/>
          <p:nvPr/>
        </p:nvSpPr>
        <p:spPr>
          <a:xfrm>
            <a:off x="447378" y="5021612"/>
            <a:ext cx="1183762" cy="38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marL="317500" indent="-317500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CDNPS</a:t>
            </a:r>
          </a:p>
        </p:txBody>
      </p:sp>
      <p:sp>
        <p:nvSpPr>
          <p:cNvPr id="293" name="ZoneTexte 2"/>
          <p:cNvSpPr txBox="1"/>
          <p:nvPr/>
        </p:nvSpPr>
        <p:spPr>
          <a:xfrm>
            <a:off x="208343" y="5373215"/>
            <a:ext cx="8220307" cy="853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Commission Départementale de la Nature, des</a:t>
            </a: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Paysages et des Sites : Patrimoine, bâtiments, </a:t>
            </a: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éoliennes,carrières…</a:t>
            </a:r>
          </a:p>
        </p:txBody>
      </p:sp>
      <p:sp>
        <p:nvSpPr>
          <p:cNvPr id="294" name="ZoneTexte 1"/>
          <p:cNvSpPr txBox="1"/>
          <p:nvPr/>
        </p:nvSpPr>
        <p:spPr>
          <a:xfrm>
            <a:off x="147727" y="3734637"/>
            <a:ext cx="8815494" cy="11379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algn="just"/>
            <a:r>
              <a:t> </a:t>
            </a: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Commission Départementale de Préservation des Espaces Naturels,</a:t>
            </a: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Agricoles et Forestiers : documents d’urbanisme et </a:t>
            </a: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constructions en zone agricole ou naturelle, y compris </a:t>
            </a: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photovoltaïque…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561351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297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18</a:t>
            </a:fld>
            <a:endParaRPr/>
          </a:p>
        </p:txBody>
      </p:sp>
      <p:pic>
        <p:nvPicPr>
          <p:cNvPr id="298" name="Image 9" descr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4796327"/>
            <a:ext cx="2298111" cy="1591686"/>
          </a:xfrm>
          <a:prstGeom prst="rect">
            <a:avLst/>
          </a:prstGeom>
          <a:ln w="12700">
            <a:miter lim="400000"/>
          </a:ln>
        </p:spPr>
      </p:pic>
      <p:sp>
        <p:nvSpPr>
          <p:cNvPr id="299" name="ZoneTexte 3"/>
          <p:cNvSpPr txBox="1"/>
          <p:nvPr/>
        </p:nvSpPr>
        <p:spPr>
          <a:xfrm>
            <a:off x="251520" y="1772816"/>
            <a:ext cx="8316525" cy="5552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5750" indent="-285750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Plan Régional des Déchets</a:t>
            </a:r>
          </a:p>
          <a:p>
            <a:pPr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>
              <a:defRPr sz="8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</a:t>
            </a:r>
            <a:endParaRPr sz="2000"/>
          </a:p>
          <a:p>
            <a:pPr marL="342899" indent="-342899" algn="just">
              <a:buSzPct val="100000"/>
              <a:buChar char="-"/>
              <a:defRPr sz="19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 très nombreuses réunions préparatoires.</a:t>
            </a:r>
            <a:endParaRPr sz="2000"/>
          </a:p>
          <a:p>
            <a:pPr algn="just">
              <a:defRPr sz="1900" b="1">
                <a:latin typeface="Courier New"/>
                <a:ea typeface="Courier New"/>
                <a:cs typeface="Courier New"/>
                <a:sym typeface="Courier New"/>
              </a:defRPr>
            </a:pPr>
            <a:endParaRPr sz="2000"/>
          </a:p>
          <a:p>
            <a:pPr marL="342899" indent="-342899" algn="just">
              <a:buSzPct val="100000"/>
              <a:buChar char="-"/>
              <a:defRPr sz="19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Présence très active d’ECCLA pour freiner les risques d’extension de capacité. </a:t>
            </a:r>
            <a:endParaRPr sz="2000"/>
          </a:p>
          <a:p>
            <a:pPr marL="342899" indent="-342899" algn="just">
              <a:buSzPct val="100000"/>
              <a:buChar char="-"/>
              <a:defRPr sz="1900" b="1">
                <a:latin typeface="Courier New"/>
                <a:ea typeface="Courier New"/>
                <a:cs typeface="Courier New"/>
                <a:sym typeface="Courier New"/>
              </a:defRPr>
            </a:pPr>
            <a:endParaRPr sz="2000"/>
          </a:p>
          <a:p>
            <a:pPr marL="342899" indent="-342899" algn="just">
              <a:buSzPct val="100000"/>
              <a:buChar char="-"/>
              <a:defRPr sz="19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ECCLA est invitée par la Préfecture du Gard pour des échanges sur les positions respectives.</a:t>
            </a:r>
            <a:endParaRPr sz="2000"/>
          </a:p>
          <a:p>
            <a:pPr marL="342899" indent="-342899" algn="just">
              <a:buSzPct val="100000"/>
              <a:buChar char="-"/>
              <a:defRPr sz="1900" b="1">
                <a:latin typeface="Courier New"/>
                <a:ea typeface="Courier New"/>
                <a:cs typeface="Courier New"/>
                <a:sym typeface="Courier New"/>
              </a:defRPr>
            </a:pPr>
            <a:endParaRPr sz="2000"/>
          </a:p>
          <a:p>
            <a:pPr marL="342899" indent="-342899" algn="just">
              <a:buSzPct val="100000"/>
              <a:buChar char="-"/>
              <a:defRPr sz="19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Avis commun de FNE MPy et FNE LR à l’E.P.</a:t>
            </a:r>
            <a:endParaRPr sz="2000"/>
          </a:p>
          <a:p>
            <a:pPr algn="just">
              <a:defRPr sz="1900" b="1">
                <a:latin typeface="Courier New"/>
                <a:ea typeface="Courier New"/>
                <a:cs typeface="Courier New"/>
                <a:sym typeface="Courier New"/>
              </a:defRPr>
            </a:pPr>
            <a:endParaRPr sz="2000"/>
          </a:p>
          <a:p>
            <a:pPr marL="342899" indent="-342899" algn="just">
              <a:buSzPct val="100000"/>
              <a:buChar char="-"/>
              <a:defRPr sz="19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Plusieurs réunions publiques pour la mise</a:t>
            </a:r>
            <a:endParaRPr sz="2000"/>
          </a:p>
          <a:p>
            <a:pPr algn="just">
              <a:defRPr sz="19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en œuvre du Plan (E.C., biodéchets,…).</a:t>
            </a:r>
            <a:endParaRPr sz="2000"/>
          </a:p>
          <a:p>
            <a:pPr marL="342900" indent="-342900">
              <a:buSzPct val="100000"/>
              <a:buChar char="-"/>
              <a:defRPr sz="1700" b="1">
                <a:latin typeface="Courier New"/>
                <a:ea typeface="Courier New"/>
                <a:cs typeface="Courier New"/>
                <a:sym typeface="Courier New"/>
              </a:defRPr>
            </a:pPr>
            <a:endParaRPr sz="2000"/>
          </a:p>
          <a:p>
            <a:pPr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endParaRPr sz="2000"/>
          </a:p>
          <a:p>
            <a:pPr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sz="2000"/>
          </a:p>
          <a:p>
            <a:pPr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sz="2000"/>
          </a:p>
        </p:txBody>
      </p:sp>
      <p:sp>
        <p:nvSpPr>
          <p:cNvPr id="300" name="ZoneTexte 4"/>
          <p:cNvSpPr txBox="1"/>
          <p:nvPr/>
        </p:nvSpPr>
        <p:spPr>
          <a:xfrm>
            <a:off x="2267742" y="865115"/>
            <a:ext cx="5256588" cy="434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Déchets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2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561351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303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19</a:t>
            </a:fld>
            <a:endParaRPr/>
          </a:p>
        </p:txBody>
      </p:sp>
      <p:pic>
        <p:nvPicPr>
          <p:cNvPr id="304" name="Image 9" descr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4796327"/>
            <a:ext cx="2298111" cy="1591686"/>
          </a:xfrm>
          <a:prstGeom prst="rect">
            <a:avLst/>
          </a:prstGeom>
          <a:ln w="12700">
            <a:miter lim="400000"/>
          </a:ln>
        </p:spPr>
      </p:pic>
      <p:sp>
        <p:nvSpPr>
          <p:cNvPr id="305" name="ZoneTexte 3"/>
          <p:cNvSpPr txBox="1"/>
          <p:nvPr/>
        </p:nvSpPr>
        <p:spPr>
          <a:xfrm>
            <a:off x="179511" y="1568992"/>
            <a:ext cx="8316525" cy="5654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5750" indent="-285750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Débat organisé par ECCLA sur les déchets</a:t>
            </a:r>
          </a:p>
          <a:p>
            <a:pPr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algn="just">
              <a:defRPr sz="17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 20/11/19 à Narbonne, étaient invités à ce Débat :</a:t>
            </a:r>
            <a:endParaRPr sz="2000"/>
          </a:p>
          <a:p>
            <a:pPr algn="just">
              <a:defRPr sz="1700" b="1">
                <a:latin typeface="Courier New"/>
                <a:ea typeface="Courier New"/>
                <a:cs typeface="Courier New"/>
                <a:sym typeface="Courier New"/>
              </a:defRPr>
            </a:pPr>
            <a:endParaRPr sz="2000"/>
          </a:p>
          <a:p>
            <a:pPr marL="285750" indent="-285750" algn="just">
              <a:buSzPct val="100000"/>
              <a:buChar char="-"/>
              <a:defRPr sz="17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 Grand Narbonne pour comprendre les enjeux de la mutualisation entre Narbonne et Carcassonne.</a:t>
            </a:r>
            <a:endParaRPr sz="2000"/>
          </a:p>
          <a:p>
            <a:pPr algn="just">
              <a:defRPr sz="1700" b="1">
                <a:latin typeface="Courier New"/>
                <a:ea typeface="Courier New"/>
                <a:cs typeface="Courier New"/>
                <a:sym typeface="Courier New"/>
              </a:defRPr>
            </a:pPr>
            <a:endParaRPr sz="2000"/>
          </a:p>
          <a:p>
            <a:pPr marL="285750" indent="-285750" algn="just">
              <a:buSzPct val="100000"/>
              <a:buChar char="-"/>
              <a:defRPr sz="17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SUEZ pour connaître le circuit des déchets triés et les usines où ils sont traités.</a:t>
            </a:r>
            <a:endParaRPr sz="2000"/>
          </a:p>
          <a:p>
            <a:pPr marL="285750" indent="-285750" algn="just">
              <a:buSzPct val="100000"/>
              <a:buChar char="-"/>
              <a:defRPr sz="1700" b="1">
                <a:latin typeface="Courier New"/>
                <a:ea typeface="Courier New"/>
                <a:cs typeface="Courier New"/>
                <a:sym typeface="Courier New"/>
              </a:defRPr>
            </a:pPr>
            <a:endParaRPr sz="2000"/>
          </a:p>
          <a:p>
            <a:pPr marL="285750" indent="-285750" algn="just">
              <a:buSzPct val="100000"/>
              <a:buChar char="-"/>
              <a:defRPr sz="17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Zéro Déchets Narbonne  pour connaître les modes d’actions pour réduire la production : les 5R</a:t>
            </a:r>
            <a:endParaRPr sz="2000"/>
          </a:p>
          <a:p>
            <a:pPr marL="742950" lvl="1" indent="-285750" algn="just">
              <a:buSzPct val="100000"/>
              <a:buChar char="-"/>
              <a:defRPr sz="17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Refuser</a:t>
            </a:r>
            <a:endParaRPr sz="2000"/>
          </a:p>
          <a:p>
            <a:pPr marL="742950" lvl="1" indent="-285750" algn="just">
              <a:buSzPct val="100000"/>
              <a:buChar char="-"/>
              <a:defRPr sz="17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Réduire</a:t>
            </a:r>
            <a:endParaRPr sz="2000"/>
          </a:p>
          <a:p>
            <a:pPr marL="742950" lvl="1" indent="-285750" algn="just">
              <a:buSzPct val="100000"/>
              <a:buChar char="-"/>
              <a:defRPr sz="17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Réemployer</a:t>
            </a:r>
            <a:endParaRPr sz="2000"/>
          </a:p>
          <a:p>
            <a:pPr marL="742950" lvl="1" indent="-285750" algn="just">
              <a:buSzPct val="100000"/>
              <a:buChar char="-"/>
              <a:defRPr sz="17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Recycler </a:t>
            </a:r>
            <a:endParaRPr sz="2000"/>
          </a:p>
          <a:p>
            <a:pPr marL="742950" lvl="1" indent="-285750" algn="just">
              <a:buSzPct val="100000"/>
              <a:buChar char="-"/>
              <a:defRPr sz="17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Rendre à la Terre</a:t>
            </a:r>
            <a:endParaRPr sz="2000"/>
          </a:p>
          <a:p>
            <a:pPr lvl="1" algn="just">
              <a:defRPr sz="1700" b="1">
                <a:latin typeface="Courier New"/>
                <a:ea typeface="Courier New"/>
                <a:cs typeface="Courier New"/>
                <a:sym typeface="Courier New"/>
              </a:defRPr>
            </a:pPr>
            <a:endParaRPr sz="2000"/>
          </a:p>
          <a:p>
            <a:pPr algn="just">
              <a:defRPr sz="1700" b="1">
                <a:latin typeface="Courier New"/>
                <a:ea typeface="Courier New"/>
                <a:cs typeface="Courier New"/>
                <a:sym typeface="Courier New"/>
              </a:defRPr>
            </a:pPr>
            <a:endParaRPr sz="2000"/>
          </a:p>
          <a:p>
            <a:pPr marL="342900" indent="-342900">
              <a:buSzPct val="100000"/>
              <a:buChar char="-"/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endParaRPr sz="2000"/>
          </a:p>
          <a:p>
            <a:pPr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sz="2000"/>
          </a:p>
        </p:txBody>
      </p:sp>
      <p:sp>
        <p:nvSpPr>
          <p:cNvPr id="306" name="ZoneTexte 4"/>
          <p:cNvSpPr txBox="1"/>
          <p:nvPr/>
        </p:nvSpPr>
        <p:spPr>
          <a:xfrm>
            <a:off x="1943706" y="847459"/>
            <a:ext cx="5256588" cy="434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Déchets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7977596" y="6444699"/>
            <a:ext cx="16408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197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1953727" y="278004"/>
            <a:ext cx="6769100" cy="720726"/>
          </a:xfrm>
          <a:prstGeom prst="rect">
            <a:avLst/>
          </a:prstGeom>
        </p:spPr>
        <p:txBody>
          <a:bodyPr lIns="44999" tIns="44999" rIns="44999" bIns="44999"/>
          <a:lstStyle/>
          <a:p>
            <a:pPr marL="0" indent="0" algn="ctr" defTabSz="773946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22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Ecologie</a:t>
            </a:r>
            <a:r>
              <a:rPr dirty="0"/>
              <a:t> du </a:t>
            </a:r>
            <a:r>
              <a:rPr dirty="0" err="1"/>
              <a:t>Carcassonnais</a:t>
            </a:r>
            <a:r>
              <a:rPr dirty="0"/>
              <a:t>,</a:t>
            </a:r>
            <a:endParaRPr sz="2000" dirty="0"/>
          </a:p>
          <a:p>
            <a:pPr marL="0" indent="0" algn="ctr" defTabSz="773946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22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des </a:t>
            </a:r>
            <a:r>
              <a:rPr dirty="0" err="1"/>
              <a:t>Corbières</a:t>
            </a:r>
            <a:r>
              <a:rPr dirty="0"/>
              <a:t> et du Littoral </a:t>
            </a:r>
            <a:r>
              <a:rPr dirty="0" err="1"/>
              <a:t>Audois</a:t>
            </a:r>
            <a:endParaRPr dirty="0"/>
          </a:p>
        </p:txBody>
      </p:sp>
      <p:pic>
        <p:nvPicPr>
          <p:cNvPr id="198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208260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ZoneTexte 9"/>
          <p:cNvSpPr txBox="1"/>
          <p:nvPr/>
        </p:nvSpPr>
        <p:spPr>
          <a:xfrm>
            <a:off x="369898" y="998730"/>
            <a:ext cx="8352929" cy="461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2400" b="1" i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ORDRE DU JOUR de </a:t>
            </a:r>
            <a:r>
              <a:rPr dirty="0" err="1"/>
              <a:t>l’A.G</a:t>
            </a:r>
            <a:r>
              <a:rPr dirty="0"/>
              <a:t>. du </a:t>
            </a:r>
            <a:r>
              <a:rPr lang="fr-FR" dirty="0"/>
              <a:t>04</a:t>
            </a:r>
            <a:r>
              <a:rPr dirty="0"/>
              <a:t>/</a:t>
            </a:r>
            <a:r>
              <a:rPr lang="fr-FR" dirty="0"/>
              <a:t>07</a:t>
            </a:r>
            <a:r>
              <a:rPr dirty="0"/>
              <a:t>/2020</a:t>
            </a:r>
          </a:p>
        </p:txBody>
      </p:sp>
      <p:sp>
        <p:nvSpPr>
          <p:cNvPr id="200" name="ZoneTexte 10"/>
          <p:cNvSpPr txBox="1"/>
          <p:nvPr/>
        </p:nvSpPr>
        <p:spPr>
          <a:xfrm>
            <a:off x="369897" y="1433075"/>
            <a:ext cx="8467481" cy="47705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4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9H-12H</a:t>
            </a:r>
          </a:p>
          <a:p>
            <a:pPr marL="285750" indent="-285750">
              <a:buSzPct val="100000"/>
              <a:buFont typeface="Courier New"/>
              <a:buChar char="❖"/>
              <a:defRPr sz="14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 Rapport moral 2019-2020, </a:t>
            </a:r>
            <a:r>
              <a:rPr dirty="0" err="1"/>
              <a:t>débat</a:t>
            </a:r>
            <a:r>
              <a:rPr dirty="0"/>
              <a:t> et vote.</a:t>
            </a:r>
          </a:p>
          <a:p>
            <a:pPr marL="285750" indent="-285750">
              <a:buSzPct val="100000"/>
              <a:buFont typeface="Courier New"/>
              <a:buChar char="❖"/>
              <a:defRPr sz="14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 Rapport </a:t>
            </a:r>
            <a:r>
              <a:rPr dirty="0" err="1"/>
              <a:t>d’activités</a:t>
            </a:r>
            <a:r>
              <a:rPr dirty="0"/>
              <a:t>  2019-2020, </a:t>
            </a:r>
            <a:r>
              <a:rPr dirty="0" err="1"/>
              <a:t>débat</a:t>
            </a:r>
            <a:r>
              <a:rPr dirty="0"/>
              <a:t> et vote.</a:t>
            </a:r>
          </a:p>
          <a:p>
            <a:pPr marL="285750" indent="-285750">
              <a:buSzPct val="100000"/>
              <a:buFont typeface="Courier New"/>
              <a:buChar char="❖"/>
              <a:defRPr sz="14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 Rapport financier 2019, </a:t>
            </a:r>
            <a:r>
              <a:rPr dirty="0" err="1"/>
              <a:t>débat</a:t>
            </a:r>
            <a:r>
              <a:rPr dirty="0"/>
              <a:t> et vote.</a:t>
            </a:r>
          </a:p>
          <a:p>
            <a:pPr marL="285750" indent="-285750">
              <a:buSzPct val="100000"/>
              <a:buFont typeface="Courier New"/>
              <a:buChar char="❖"/>
              <a:defRPr sz="14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 Election du C.A. : les </a:t>
            </a:r>
            <a:r>
              <a:rPr dirty="0" err="1"/>
              <a:t>administrateurs</a:t>
            </a:r>
            <a:r>
              <a:rPr dirty="0"/>
              <a:t> </a:t>
            </a:r>
            <a:r>
              <a:rPr dirty="0" err="1"/>
              <a:t>sortants</a:t>
            </a:r>
            <a:r>
              <a:rPr dirty="0"/>
              <a:t> </a:t>
            </a:r>
            <a:r>
              <a:rPr dirty="0" err="1"/>
              <a:t>sont</a:t>
            </a:r>
            <a:r>
              <a:rPr dirty="0"/>
              <a:t> : Marie Laure ARRIPE,</a:t>
            </a:r>
          </a:p>
          <a:p>
            <a:pPr>
              <a:defRPr sz="14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Frédéric OGE, Jean-Luc THIBAULT, </a:t>
            </a:r>
            <a:r>
              <a:rPr dirty="0" err="1"/>
              <a:t>Lucette</a:t>
            </a:r>
            <a:r>
              <a:rPr dirty="0"/>
              <a:t> ZELLER.</a:t>
            </a:r>
          </a:p>
          <a:p>
            <a:pPr algn="ctr">
              <a:defRPr sz="14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N’hésitez</a:t>
            </a:r>
            <a:r>
              <a:rPr dirty="0"/>
              <a:t> pas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vous</a:t>
            </a:r>
            <a:r>
              <a:rPr dirty="0"/>
              <a:t> </a:t>
            </a:r>
            <a:r>
              <a:rPr dirty="0" err="1"/>
              <a:t>souhaitez</a:t>
            </a:r>
            <a:r>
              <a:rPr dirty="0"/>
              <a:t> </a:t>
            </a:r>
            <a:r>
              <a:rPr dirty="0" err="1"/>
              <a:t>être</a:t>
            </a:r>
            <a:r>
              <a:rPr dirty="0"/>
              <a:t> </a:t>
            </a:r>
            <a:r>
              <a:rPr dirty="0" err="1"/>
              <a:t>candidat</a:t>
            </a:r>
            <a:r>
              <a:rPr dirty="0"/>
              <a:t>/e, le C.A. </a:t>
            </a:r>
            <a:r>
              <a:rPr dirty="0" err="1"/>
              <a:t>peut</a:t>
            </a:r>
            <a:r>
              <a:rPr dirty="0"/>
              <a:t> </a:t>
            </a:r>
            <a:r>
              <a:rPr dirty="0" err="1"/>
              <a:t>compter</a:t>
            </a:r>
            <a:r>
              <a:rPr dirty="0"/>
              <a:t> de 9 à 15 </a:t>
            </a:r>
            <a:r>
              <a:rPr dirty="0" err="1"/>
              <a:t>administrateurs</a:t>
            </a:r>
            <a:r>
              <a:rPr dirty="0"/>
              <a:t>.</a:t>
            </a:r>
            <a:r>
              <a:rPr dirty="0">
                <a:solidFill>
                  <a:srgbClr val="000000"/>
                </a:solidFill>
              </a:rPr>
              <a:t> </a:t>
            </a:r>
          </a:p>
          <a:p>
            <a:pPr marL="285750" indent="-285750">
              <a:buSzPct val="100000"/>
              <a:buChar char="❖"/>
              <a:defRPr sz="14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  Questions </a:t>
            </a:r>
            <a:r>
              <a:rPr dirty="0" err="1"/>
              <a:t>diverses</a:t>
            </a:r>
            <a:r>
              <a:rPr dirty="0"/>
              <a:t>.</a:t>
            </a:r>
          </a:p>
          <a:p>
            <a:pPr>
              <a:defRPr sz="1400" b="1"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algn="ctr">
              <a:defRPr sz="12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Après les </a:t>
            </a:r>
            <a:r>
              <a:rPr dirty="0" err="1"/>
              <a:t>habituels</a:t>
            </a:r>
            <a:r>
              <a:rPr dirty="0"/>
              <a:t> points </a:t>
            </a:r>
            <a:r>
              <a:rPr dirty="0" err="1"/>
              <a:t>presse</a:t>
            </a:r>
            <a:r>
              <a:rPr dirty="0"/>
              <a:t> et </a:t>
            </a:r>
            <a:r>
              <a:rPr dirty="0" err="1"/>
              <a:t>apéritif</a:t>
            </a:r>
            <a:r>
              <a:rPr dirty="0"/>
              <a:t> </a:t>
            </a:r>
            <a:r>
              <a:rPr dirty="0" err="1"/>
              <a:t>offert</a:t>
            </a:r>
            <a:r>
              <a:rPr dirty="0"/>
              <a:t> par ECCLA, nous </a:t>
            </a:r>
            <a:r>
              <a:rPr dirty="0" err="1"/>
              <a:t>déjeunerons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commun</a:t>
            </a:r>
            <a:r>
              <a:rPr dirty="0"/>
              <a:t> d’un </a:t>
            </a:r>
            <a:r>
              <a:rPr dirty="0" err="1"/>
              <a:t>repas</a:t>
            </a:r>
            <a:r>
              <a:rPr dirty="0"/>
              <a:t> </a:t>
            </a:r>
            <a:r>
              <a:rPr dirty="0" err="1"/>
              <a:t>partagé</a:t>
            </a:r>
            <a:r>
              <a:rPr dirty="0"/>
              <a:t> (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espérant</a:t>
            </a:r>
            <a:r>
              <a:rPr dirty="0"/>
              <a:t> que la </a:t>
            </a:r>
            <a:r>
              <a:rPr dirty="0" err="1"/>
              <a:t>météo</a:t>
            </a:r>
            <a:r>
              <a:rPr dirty="0"/>
              <a:t> nous </a:t>
            </a:r>
            <a:r>
              <a:rPr dirty="0" err="1"/>
              <a:t>permettra</a:t>
            </a:r>
            <a:r>
              <a:rPr dirty="0"/>
              <a:t> de profiter du </a:t>
            </a:r>
            <a:r>
              <a:rPr dirty="0" err="1"/>
              <a:t>jardin</a:t>
            </a:r>
            <a:r>
              <a:rPr dirty="0"/>
              <a:t>) </a:t>
            </a:r>
          </a:p>
          <a:p>
            <a:pPr>
              <a:defRPr sz="14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 </a:t>
            </a:r>
          </a:p>
          <a:p>
            <a:pPr algn="ctr">
              <a:defRPr sz="14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14H-16h</a:t>
            </a:r>
          </a:p>
          <a:p>
            <a:pPr>
              <a:defRPr sz="14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	</a:t>
            </a:r>
            <a:r>
              <a:rPr i="1" u="sng" dirty="0"/>
              <a:t>Discussions sur:</a:t>
            </a:r>
          </a:p>
          <a:p>
            <a:pPr marL="285750" indent="-285750">
              <a:buSzPct val="100000"/>
              <a:buFont typeface="Courier New"/>
              <a:buChar char="❖"/>
              <a:defRPr sz="14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Orientations 2020 de </a:t>
            </a:r>
            <a:r>
              <a:rPr dirty="0" err="1"/>
              <a:t>l’activité</a:t>
            </a:r>
            <a:r>
              <a:rPr dirty="0"/>
              <a:t> </a:t>
            </a:r>
            <a:r>
              <a:rPr dirty="0" err="1"/>
              <a:t>d’ECCLA</a:t>
            </a:r>
            <a:r>
              <a:rPr dirty="0"/>
              <a:t>.</a:t>
            </a:r>
          </a:p>
          <a:p>
            <a:pPr marL="285750" indent="-285750">
              <a:buSzPct val="100000"/>
              <a:buFont typeface="Courier New"/>
              <a:buChar char="❖"/>
              <a:defRPr sz="14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</a:t>
            </a:r>
            <a:r>
              <a:rPr dirty="0" err="1"/>
              <a:t>Actualité</a:t>
            </a:r>
            <a:r>
              <a:rPr dirty="0"/>
              <a:t> </a:t>
            </a:r>
            <a:r>
              <a:rPr dirty="0" err="1"/>
              <a:t>environnementale</a:t>
            </a:r>
            <a:r>
              <a:rPr dirty="0"/>
              <a:t> du </a:t>
            </a:r>
            <a:r>
              <a:rPr dirty="0" err="1"/>
              <a:t>département</a:t>
            </a:r>
            <a:r>
              <a:rPr dirty="0"/>
              <a:t> : Pesticides, </a:t>
            </a:r>
            <a:r>
              <a:rPr dirty="0" err="1"/>
              <a:t>eau</a:t>
            </a:r>
            <a:r>
              <a:rPr dirty="0"/>
              <a:t>/ZNT, </a:t>
            </a:r>
            <a:r>
              <a:rPr dirty="0" err="1"/>
              <a:t>Orano</a:t>
            </a:r>
            <a:r>
              <a:rPr dirty="0"/>
              <a:t>, Lafarge, </a:t>
            </a:r>
            <a:r>
              <a:rPr dirty="0" err="1"/>
              <a:t>Salsigne</a:t>
            </a:r>
            <a:r>
              <a:rPr dirty="0"/>
              <a:t>, </a:t>
            </a:r>
            <a:r>
              <a:rPr dirty="0" err="1"/>
              <a:t>bitume,artificialisation</a:t>
            </a:r>
            <a:r>
              <a:rPr dirty="0"/>
              <a:t>, ... </a:t>
            </a:r>
          </a:p>
          <a:p>
            <a:pPr algn="ctr">
              <a:defRPr sz="14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16H- 16H30</a:t>
            </a:r>
          </a:p>
          <a:p>
            <a:pPr marL="285750" indent="-285750">
              <a:buSzPct val="100000"/>
              <a:buFont typeface="Courier New"/>
              <a:buChar char="❖"/>
              <a:defRPr sz="1400" b="1" i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Conseil </a:t>
            </a:r>
            <a:r>
              <a:rPr dirty="0" err="1"/>
              <a:t>d’Administration</a:t>
            </a:r>
            <a:r>
              <a:rPr dirty="0"/>
              <a:t> :</a:t>
            </a:r>
          </a:p>
          <a:p>
            <a:pPr>
              <a:defRPr sz="14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  Réunion du C.A. pour les </a:t>
            </a:r>
            <a:r>
              <a:rPr dirty="0" err="1"/>
              <a:t>élections</a:t>
            </a:r>
            <a:r>
              <a:rPr dirty="0"/>
              <a:t> du bureau.</a:t>
            </a:r>
            <a:endParaRPr lang="fr-FR" dirty="0"/>
          </a:p>
          <a:p>
            <a:pPr>
              <a:defRPr sz="14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lang="fr-FR" dirty="0"/>
              <a:t>   Mise au vote du C.R. du C.A. du 04/02/20.</a:t>
            </a:r>
            <a:endParaRPr dirty="0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20</a:t>
            </a:fld>
            <a:endParaRPr/>
          </a:p>
        </p:txBody>
      </p:sp>
      <p:sp>
        <p:nvSpPr>
          <p:cNvPr id="309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3094038" y="650875"/>
            <a:ext cx="6049963" cy="658814"/>
          </a:xfrm>
          <a:prstGeom prst="rect">
            <a:avLst/>
          </a:prstGeom>
        </p:spPr>
        <p:txBody>
          <a:bodyPr lIns="44999" tIns="44999" rIns="44999" bIns="44999"/>
          <a:lstStyle/>
          <a:p>
            <a:pPr marL="0" indent="0" algn="ctr">
              <a:spcBef>
                <a:spcPts val="0"/>
              </a:spcBef>
              <a:buSzTx/>
              <a:buFont typeface="Wingdings 3"/>
              <a:buNone/>
              <a:defRPr sz="800"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0" indent="0">
              <a:spcBef>
                <a:spcPts val="0"/>
              </a:spcBef>
              <a:buSzTx/>
              <a:buFont typeface="Wingdings 3"/>
              <a:buNone/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Eau</a:t>
            </a:r>
          </a:p>
        </p:txBody>
      </p:sp>
      <p:pic>
        <p:nvPicPr>
          <p:cNvPr id="310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3" y="610498"/>
            <a:ext cx="1359001" cy="1007643"/>
          </a:xfrm>
          <a:prstGeom prst="rect">
            <a:avLst/>
          </a:prstGeom>
          <a:ln w="12700">
            <a:miter lim="400000"/>
          </a:ln>
        </p:spPr>
      </p:pic>
      <p:sp>
        <p:nvSpPr>
          <p:cNvPr id="311" name="ZoneTexte 10"/>
          <p:cNvSpPr txBox="1"/>
          <p:nvPr/>
        </p:nvSpPr>
        <p:spPr>
          <a:xfrm>
            <a:off x="628839" y="1618140"/>
            <a:ext cx="7826703" cy="50302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algn="just">
              <a:defRPr sz="2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marL="342900" indent="-342900" algn="just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Comité</a:t>
            </a:r>
            <a:r>
              <a:rPr dirty="0"/>
              <a:t> </a:t>
            </a:r>
            <a:r>
              <a:rPr dirty="0" err="1"/>
              <a:t>d’étangs</a:t>
            </a:r>
            <a:r>
              <a:rPr dirty="0"/>
              <a:t> et CLEs SAGEs : </a:t>
            </a:r>
          </a:p>
          <a:p>
            <a:pPr marL="342900" indent="-342900" algn="just">
              <a:buSzPct val="100000"/>
              <a:buFont typeface="Courier New"/>
              <a:buChar char="❖"/>
              <a:defRPr sz="8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algn="just"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</a:t>
            </a:r>
            <a:r>
              <a:rPr i="0" dirty="0">
                <a:solidFill>
                  <a:srgbClr val="000000"/>
                </a:solidFill>
              </a:rPr>
              <a:t>Des </a:t>
            </a:r>
            <a:r>
              <a:rPr i="0" dirty="0" err="1">
                <a:solidFill>
                  <a:srgbClr val="000000"/>
                </a:solidFill>
              </a:rPr>
              <a:t>réunions</a:t>
            </a:r>
            <a:r>
              <a:rPr i="0" dirty="0">
                <a:solidFill>
                  <a:srgbClr val="000000"/>
                </a:solidFill>
              </a:rPr>
              <a:t> </a:t>
            </a:r>
            <a:r>
              <a:rPr i="0" dirty="0" err="1">
                <a:solidFill>
                  <a:srgbClr val="000000"/>
                </a:solidFill>
              </a:rPr>
              <a:t>régulières</a:t>
            </a:r>
            <a:r>
              <a:rPr i="0" dirty="0">
                <a:solidFill>
                  <a:srgbClr val="000000"/>
                </a:solidFill>
              </a:rPr>
              <a:t> </a:t>
            </a:r>
            <a:r>
              <a:rPr i="0" dirty="0" err="1">
                <a:solidFill>
                  <a:srgbClr val="000000"/>
                </a:solidFill>
              </a:rPr>
              <a:t>ont</a:t>
            </a:r>
            <a:r>
              <a:rPr i="0" dirty="0">
                <a:solidFill>
                  <a:srgbClr val="000000"/>
                </a:solidFill>
              </a:rPr>
              <a:t> lieu au </a:t>
            </a:r>
            <a:r>
              <a:rPr i="0" dirty="0" err="1">
                <a:solidFill>
                  <a:srgbClr val="000000"/>
                </a:solidFill>
              </a:rPr>
              <a:t>niveau</a:t>
            </a:r>
            <a:r>
              <a:rPr i="0" dirty="0">
                <a:solidFill>
                  <a:srgbClr val="000000"/>
                </a:solidFill>
              </a:rPr>
              <a:t> des CLEs de la Basse </a:t>
            </a:r>
            <a:r>
              <a:rPr i="0" dirty="0" err="1">
                <a:solidFill>
                  <a:srgbClr val="000000"/>
                </a:solidFill>
              </a:rPr>
              <a:t>Vallée</a:t>
            </a:r>
            <a:r>
              <a:rPr i="0" dirty="0">
                <a:solidFill>
                  <a:srgbClr val="000000"/>
                </a:solidFill>
              </a:rPr>
              <a:t> de </a:t>
            </a:r>
            <a:r>
              <a:rPr i="0" dirty="0" err="1">
                <a:solidFill>
                  <a:srgbClr val="000000"/>
                </a:solidFill>
              </a:rPr>
              <a:t>l’Aude</a:t>
            </a:r>
            <a:r>
              <a:rPr i="0" dirty="0">
                <a:solidFill>
                  <a:srgbClr val="000000"/>
                </a:solidFill>
              </a:rPr>
              <a:t> </a:t>
            </a:r>
            <a:r>
              <a:rPr i="0" dirty="0" err="1">
                <a:solidFill>
                  <a:srgbClr val="000000"/>
                </a:solidFill>
              </a:rPr>
              <a:t>ainsi</a:t>
            </a:r>
            <a:r>
              <a:rPr i="0" dirty="0">
                <a:solidFill>
                  <a:srgbClr val="000000"/>
                </a:solidFill>
              </a:rPr>
              <a:t> que </a:t>
            </a:r>
            <a:r>
              <a:rPr i="0" dirty="0" err="1">
                <a:solidFill>
                  <a:srgbClr val="000000"/>
                </a:solidFill>
              </a:rPr>
              <a:t>celle</a:t>
            </a:r>
            <a:r>
              <a:rPr i="0" dirty="0">
                <a:solidFill>
                  <a:srgbClr val="000000"/>
                </a:solidFill>
              </a:rPr>
              <a:t> de </a:t>
            </a:r>
            <a:r>
              <a:rPr i="0" dirty="0" err="1">
                <a:solidFill>
                  <a:srgbClr val="000000"/>
                </a:solidFill>
              </a:rPr>
              <a:t>l’étang</a:t>
            </a:r>
            <a:r>
              <a:rPr i="0" dirty="0">
                <a:solidFill>
                  <a:srgbClr val="000000"/>
                </a:solidFill>
              </a:rPr>
              <a:t> de </a:t>
            </a:r>
            <a:r>
              <a:rPr i="0" dirty="0" err="1">
                <a:solidFill>
                  <a:srgbClr val="000000"/>
                </a:solidFill>
              </a:rPr>
              <a:t>Salses</a:t>
            </a:r>
            <a:r>
              <a:rPr lang="fr-FR" dirty="0"/>
              <a:t>-</a:t>
            </a:r>
            <a:r>
              <a:rPr i="0" dirty="0" err="1">
                <a:solidFill>
                  <a:srgbClr val="000000"/>
                </a:solidFill>
              </a:rPr>
              <a:t>Leucate</a:t>
            </a:r>
            <a:r>
              <a:rPr i="0" dirty="0">
                <a:solidFill>
                  <a:srgbClr val="000000"/>
                </a:solidFill>
              </a:rPr>
              <a:t> </a:t>
            </a:r>
            <a:r>
              <a:rPr i="0" dirty="0" err="1">
                <a:solidFill>
                  <a:srgbClr val="000000"/>
                </a:solidFill>
              </a:rPr>
              <a:t>afin</a:t>
            </a:r>
            <a:r>
              <a:rPr i="0" dirty="0">
                <a:solidFill>
                  <a:srgbClr val="000000"/>
                </a:solidFill>
              </a:rPr>
              <a:t> de </a:t>
            </a:r>
            <a:r>
              <a:rPr i="0" dirty="0" err="1">
                <a:solidFill>
                  <a:srgbClr val="000000"/>
                </a:solidFill>
              </a:rPr>
              <a:t>surveiller</a:t>
            </a:r>
            <a:r>
              <a:rPr i="0" dirty="0">
                <a:solidFill>
                  <a:srgbClr val="000000"/>
                </a:solidFill>
              </a:rPr>
              <a:t> et </a:t>
            </a:r>
            <a:r>
              <a:rPr i="0" dirty="0" err="1">
                <a:solidFill>
                  <a:srgbClr val="000000"/>
                </a:solidFill>
              </a:rPr>
              <a:t>gérer</a:t>
            </a:r>
            <a:r>
              <a:rPr i="0" dirty="0">
                <a:solidFill>
                  <a:srgbClr val="000000"/>
                </a:solidFill>
              </a:rPr>
              <a:t> la </a:t>
            </a:r>
            <a:r>
              <a:rPr i="0" dirty="0" err="1">
                <a:solidFill>
                  <a:srgbClr val="000000"/>
                </a:solidFill>
              </a:rPr>
              <a:t>quantité</a:t>
            </a:r>
            <a:r>
              <a:rPr i="0" dirty="0">
                <a:solidFill>
                  <a:srgbClr val="000000"/>
                </a:solidFill>
              </a:rPr>
              <a:t> et la </a:t>
            </a:r>
            <a:r>
              <a:rPr i="0" dirty="0" err="1">
                <a:solidFill>
                  <a:srgbClr val="000000"/>
                </a:solidFill>
              </a:rPr>
              <a:t>qualité</a:t>
            </a:r>
            <a:r>
              <a:rPr i="0" dirty="0">
                <a:solidFill>
                  <a:srgbClr val="000000"/>
                </a:solidFill>
              </a:rPr>
              <a:t> de </a:t>
            </a:r>
            <a:r>
              <a:rPr i="0" dirty="0" err="1">
                <a:solidFill>
                  <a:srgbClr val="000000"/>
                </a:solidFill>
              </a:rPr>
              <a:t>l’eau</a:t>
            </a:r>
            <a:r>
              <a:rPr i="0" dirty="0">
                <a:solidFill>
                  <a:srgbClr val="000000"/>
                </a:solidFill>
              </a:rPr>
              <a:t>.  </a:t>
            </a:r>
          </a:p>
          <a:p>
            <a:pPr algn="just"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Les </a:t>
            </a:r>
            <a:r>
              <a:rPr dirty="0" err="1"/>
              <a:t>Comités</a:t>
            </a:r>
            <a:r>
              <a:rPr dirty="0"/>
              <a:t> </a:t>
            </a:r>
            <a:r>
              <a:rPr dirty="0" err="1"/>
              <a:t>d’Etangs</a:t>
            </a:r>
            <a:r>
              <a:rPr dirty="0"/>
              <a:t> </a:t>
            </a:r>
            <a:r>
              <a:rPr dirty="0" err="1"/>
              <a:t>ont</a:t>
            </a:r>
            <a:r>
              <a:rPr dirty="0"/>
              <a:t> la charge de </a:t>
            </a:r>
            <a:r>
              <a:rPr dirty="0" err="1"/>
              <a:t>mettre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place les </a:t>
            </a:r>
            <a:r>
              <a:rPr dirty="0" err="1"/>
              <a:t>moyens</a:t>
            </a:r>
            <a:r>
              <a:rPr dirty="0"/>
              <a:t> </a:t>
            </a:r>
            <a:r>
              <a:rPr dirty="0" err="1"/>
              <a:t>d’effectuer</a:t>
            </a:r>
            <a:r>
              <a:rPr dirty="0"/>
              <a:t> </a:t>
            </a:r>
            <a:r>
              <a:rPr dirty="0" err="1"/>
              <a:t>ces</a:t>
            </a:r>
            <a:r>
              <a:rPr dirty="0"/>
              <a:t> </a:t>
            </a:r>
            <a:r>
              <a:rPr dirty="0" err="1"/>
              <a:t>suivis</a:t>
            </a:r>
            <a:r>
              <a:rPr dirty="0"/>
              <a:t>.</a:t>
            </a:r>
            <a:endParaRPr dirty="0">
              <a:solidFill>
                <a:srgbClr val="C00000"/>
              </a:solidFill>
            </a:endParaRPr>
          </a:p>
          <a:p>
            <a:pPr algn="just"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</a:t>
            </a:r>
            <a:endParaRPr dirty="0">
              <a:solidFill>
                <a:srgbClr val="C00000"/>
              </a:solidFill>
            </a:endParaRPr>
          </a:p>
          <a:p>
            <a:pPr marL="342900" indent="-342900" algn="just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Inondations</a:t>
            </a:r>
            <a:r>
              <a:rPr dirty="0"/>
              <a:t> : </a:t>
            </a:r>
          </a:p>
          <a:p>
            <a:pPr marL="342900" indent="-342900" algn="just">
              <a:buSzPct val="100000"/>
              <a:buFont typeface="Courier New"/>
              <a:buChar char="❖"/>
              <a:defRPr sz="8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algn="just"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</a:t>
            </a:r>
            <a:r>
              <a:rPr dirty="0" err="1"/>
              <a:t>D’importants</a:t>
            </a:r>
            <a:r>
              <a:rPr dirty="0"/>
              <a:t> travaux </a:t>
            </a:r>
            <a:r>
              <a:rPr dirty="0" err="1"/>
              <a:t>ont</a:t>
            </a:r>
            <a:r>
              <a:rPr dirty="0"/>
              <a:t> </a:t>
            </a:r>
            <a:r>
              <a:rPr dirty="0" err="1"/>
              <a:t>été</a:t>
            </a:r>
            <a:r>
              <a:rPr dirty="0"/>
              <a:t> </a:t>
            </a:r>
            <a:r>
              <a:rPr dirty="0" err="1"/>
              <a:t>effectués</a:t>
            </a:r>
            <a:endParaRPr dirty="0">
              <a:solidFill>
                <a:srgbClr val="C00000"/>
              </a:solidFill>
            </a:endParaRPr>
          </a:p>
          <a:p>
            <a:pPr algn="just"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sur le </a:t>
            </a:r>
            <a:r>
              <a:rPr dirty="0" err="1"/>
              <a:t>bassin</a:t>
            </a:r>
            <a:r>
              <a:rPr dirty="0"/>
              <a:t> de la </a:t>
            </a:r>
            <a:r>
              <a:rPr dirty="0" err="1"/>
              <a:t>Berre</a:t>
            </a:r>
            <a:r>
              <a:rPr lang="fr-FR" dirty="0"/>
              <a:t>.</a:t>
            </a:r>
            <a:endParaRPr dirty="0">
              <a:solidFill>
                <a:srgbClr val="C00000"/>
              </a:solidFill>
            </a:endParaRPr>
          </a:p>
          <a:p>
            <a:pPr algn="just"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Les études pour </a:t>
            </a:r>
            <a:r>
              <a:rPr dirty="0" err="1"/>
              <a:t>trouver</a:t>
            </a:r>
            <a:r>
              <a:rPr dirty="0"/>
              <a:t> des zones </a:t>
            </a:r>
          </a:p>
          <a:p>
            <a:pPr algn="just"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d’expansion</a:t>
            </a:r>
            <a:r>
              <a:rPr dirty="0"/>
              <a:t> des </a:t>
            </a:r>
            <a:r>
              <a:rPr dirty="0" err="1"/>
              <a:t>crues</a:t>
            </a:r>
            <a:r>
              <a:rPr dirty="0"/>
              <a:t> </a:t>
            </a:r>
            <a:r>
              <a:rPr dirty="0" err="1"/>
              <a:t>avancent</a:t>
            </a:r>
            <a:r>
              <a:rPr dirty="0"/>
              <a:t> </a:t>
            </a:r>
            <a:r>
              <a:rPr dirty="0" err="1"/>
              <a:t>assez</a:t>
            </a:r>
            <a:r>
              <a:rPr dirty="0"/>
              <a:t> </a:t>
            </a:r>
            <a:endParaRPr dirty="0">
              <a:solidFill>
                <a:srgbClr val="C00000"/>
              </a:solidFill>
            </a:endParaRPr>
          </a:p>
          <a:p>
            <a:pPr algn="just"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rapidement</a:t>
            </a:r>
            <a:r>
              <a:rPr dirty="0"/>
              <a:t>, </a:t>
            </a:r>
            <a:r>
              <a:rPr dirty="0" err="1"/>
              <a:t>ainsi</a:t>
            </a:r>
            <a:r>
              <a:rPr dirty="0"/>
              <a:t> que </a:t>
            </a:r>
            <a:r>
              <a:rPr dirty="0" err="1"/>
              <a:t>l'achat</a:t>
            </a:r>
            <a:r>
              <a:rPr dirty="0"/>
              <a:t> de </a:t>
            </a:r>
          </a:p>
          <a:p>
            <a:pPr algn="just"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terrains. </a:t>
            </a:r>
          </a:p>
        </p:txBody>
      </p:sp>
      <p:pic>
        <p:nvPicPr>
          <p:cNvPr id="312" name="Image 9" descr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48" y="4725144"/>
            <a:ext cx="2153643" cy="16174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21</a:t>
            </a:fld>
            <a:endParaRPr/>
          </a:p>
        </p:txBody>
      </p:sp>
      <p:sp>
        <p:nvSpPr>
          <p:cNvPr id="351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1836153" y="648047"/>
            <a:ext cx="6767511" cy="620713"/>
          </a:xfrm>
          <a:prstGeom prst="rect">
            <a:avLst/>
          </a:prstGeom>
        </p:spPr>
        <p:txBody>
          <a:bodyPr lIns="44999" tIns="44999" rIns="44999" bIns="44999"/>
          <a:lstStyle>
            <a:lvl1pPr marL="0" indent="0" algn="ctr">
              <a:spcBef>
                <a:spcPts val="0"/>
              </a:spcBef>
              <a:buSzTx/>
              <a:buFont typeface="Wingdings 3"/>
              <a:buNone/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Energies</a:t>
            </a:r>
          </a:p>
        </p:txBody>
      </p:sp>
      <p:pic>
        <p:nvPicPr>
          <p:cNvPr id="352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719" y="405231"/>
            <a:ext cx="1359004" cy="1007644"/>
          </a:xfrm>
          <a:prstGeom prst="rect">
            <a:avLst/>
          </a:prstGeom>
          <a:ln w="12700">
            <a:miter lim="400000"/>
          </a:ln>
        </p:spPr>
      </p:pic>
      <p:sp>
        <p:nvSpPr>
          <p:cNvPr id="353" name="ZoneTexte 10"/>
          <p:cNvSpPr txBox="1"/>
          <p:nvPr/>
        </p:nvSpPr>
        <p:spPr>
          <a:xfrm>
            <a:off x="540335" y="1268758"/>
            <a:ext cx="8214874" cy="5015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>
              <a:defRPr sz="20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marL="342900" indent="-342900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Eoliennes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mer</a:t>
            </a:r>
            <a:r>
              <a:rPr dirty="0"/>
              <a:t> :</a:t>
            </a:r>
          </a:p>
          <a:p>
            <a:pPr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marL="200526" indent="-200526">
              <a:buSzPct val="100000"/>
              <a:buChar char="-"/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Suivi</a:t>
            </a:r>
            <a:r>
              <a:rPr dirty="0"/>
              <a:t> </a:t>
            </a:r>
            <a:r>
              <a:rPr dirty="0" err="1"/>
              <a:t>intensif</a:t>
            </a:r>
            <a:r>
              <a:rPr dirty="0"/>
              <a:t> du </a:t>
            </a:r>
            <a:r>
              <a:rPr dirty="0" err="1"/>
              <a:t>projet</a:t>
            </a:r>
            <a:r>
              <a:rPr dirty="0"/>
              <a:t> </a:t>
            </a:r>
            <a:r>
              <a:rPr dirty="0" err="1"/>
              <a:t>Eolmed</a:t>
            </a:r>
            <a:r>
              <a:rPr dirty="0"/>
              <a:t>.</a:t>
            </a:r>
          </a:p>
          <a:p>
            <a:pPr marL="200526" indent="-200526">
              <a:buSzPct val="100000"/>
              <a:buChar char="-"/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marL="200526" indent="-200526">
              <a:buSzPct val="100000"/>
              <a:buChar char="-"/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Suivi</a:t>
            </a:r>
            <a:r>
              <a:rPr dirty="0"/>
              <a:t> plus </a:t>
            </a:r>
            <a:r>
              <a:rPr dirty="0" err="1"/>
              <a:t>léger</a:t>
            </a:r>
            <a:r>
              <a:rPr dirty="0"/>
              <a:t> du </a:t>
            </a:r>
            <a:r>
              <a:rPr dirty="0" err="1"/>
              <a:t>projet</a:t>
            </a:r>
            <a:r>
              <a:rPr dirty="0"/>
              <a:t> EFGL.</a:t>
            </a:r>
            <a:endParaRPr lang="fr-FR" dirty="0"/>
          </a:p>
          <a:p>
            <a:pPr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endParaRPr lang="fr-FR" dirty="0"/>
          </a:p>
          <a:p>
            <a:pPr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Les </a:t>
            </a:r>
            <a:r>
              <a:rPr dirty="0" err="1"/>
              <a:t>enquêtes</a:t>
            </a:r>
            <a:r>
              <a:rPr dirty="0"/>
              <a:t> </a:t>
            </a:r>
            <a:r>
              <a:rPr dirty="0" err="1"/>
              <a:t>publiques</a:t>
            </a:r>
            <a:r>
              <a:rPr dirty="0"/>
              <a:t> sur </a:t>
            </a:r>
            <a:r>
              <a:rPr dirty="0" err="1"/>
              <a:t>ces</a:t>
            </a:r>
            <a:r>
              <a:rPr dirty="0"/>
              <a:t> </a:t>
            </a:r>
            <a:r>
              <a:rPr dirty="0" err="1"/>
              <a:t>projets</a:t>
            </a:r>
            <a:r>
              <a:rPr dirty="0"/>
              <a:t> </a:t>
            </a:r>
            <a:r>
              <a:rPr dirty="0" err="1"/>
              <a:t>ont</a:t>
            </a:r>
            <a:r>
              <a:rPr dirty="0"/>
              <a:t> </a:t>
            </a:r>
            <a:r>
              <a:rPr dirty="0" err="1"/>
              <a:t>eu</a:t>
            </a:r>
            <a:r>
              <a:rPr dirty="0"/>
              <a:t> lieu. </a:t>
            </a:r>
            <a:r>
              <a:rPr dirty="0" err="1"/>
              <a:t>Puis</a:t>
            </a:r>
            <a:r>
              <a:rPr dirty="0"/>
              <a:t>, </a:t>
            </a:r>
            <a:r>
              <a:rPr dirty="0" err="1"/>
              <a:t>ils</a:t>
            </a:r>
            <a:r>
              <a:rPr dirty="0"/>
              <a:t> </a:t>
            </a:r>
            <a:r>
              <a:rPr dirty="0" err="1"/>
              <a:t>sont</a:t>
            </a:r>
            <a:r>
              <a:rPr dirty="0"/>
              <a:t> </a:t>
            </a:r>
            <a:r>
              <a:rPr dirty="0" err="1"/>
              <a:t>passés</a:t>
            </a:r>
            <a:r>
              <a:rPr dirty="0"/>
              <a:t> au CODERST et </a:t>
            </a:r>
            <a:r>
              <a:rPr dirty="0" err="1"/>
              <a:t>ont</a:t>
            </a:r>
            <a:r>
              <a:rPr dirty="0"/>
              <a:t> </a:t>
            </a:r>
            <a:r>
              <a:rPr dirty="0" err="1"/>
              <a:t>reçu</a:t>
            </a:r>
            <a:r>
              <a:rPr dirty="0"/>
              <a:t> un </a:t>
            </a:r>
            <a:r>
              <a:rPr dirty="0" err="1"/>
              <a:t>avis</a:t>
            </a:r>
            <a:r>
              <a:rPr dirty="0"/>
              <a:t> favorable.</a:t>
            </a:r>
          </a:p>
          <a:p>
            <a:pPr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marL="342900" indent="-342900">
              <a:buSzPct val="100000"/>
              <a:buChar char="-"/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Remarquable</a:t>
            </a:r>
            <a:r>
              <a:rPr dirty="0"/>
              <a:t> travail de la DREAL pour </a:t>
            </a:r>
            <a:r>
              <a:rPr dirty="0" err="1"/>
              <a:t>permettre</a:t>
            </a:r>
            <a:r>
              <a:rPr dirty="0"/>
              <a:t> de</a:t>
            </a:r>
            <a:r>
              <a:rPr lang="fr-FR" dirty="0"/>
              <a:t> </a:t>
            </a:r>
            <a:r>
              <a:rPr dirty="0" err="1"/>
              <a:t>suivre</a:t>
            </a:r>
            <a:r>
              <a:rPr dirty="0"/>
              <a:t> la </a:t>
            </a:r>
            <a:r>
              <a:rPr dirty="0" err="1"/>
              <a:t>mortalité</a:t>
            </a:r>
            <a:r>
              <a:rPr dirty="0"/>
              <a:t> des </a:t>
            </a:r>
            <a:r>
              <a:rPr dirty="0" err="1"/>
              <a:t>oiseaux</a:t>
            </a:r>
            <a:r>
              <a:rPr dirty="0"/>
              <a:t>.</a:t>
            </a:r>
          </a:p>
          <a:p>
            <a:pPr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marL="342900" indent="-342900">
              <a:buSzPct val="100000"/>
              <a:buFontTx/>
              <a:buChar char="-"/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2000" b="1" dirty="0" err="1">
                <a:latin typeface="Courier New"/>
                <a:cs typeface="Courier New"/>
              </a:rPr>
              <a:t>Suivi</a:t>
            </a:r>
            <a:r>
              <a:rPr sz="2000" b="1" dirty="0">
                <a:latin typeface="Courier New"/>
                <a:cs typeface="Courier New"/>
              </a:rPr>
              <a:t> important au </a:t>
            </a:r>
            <a:r>
              <a:rPr sz="2000" b="1" dirty="0" err="1">
                <a:latin typeface="Courier New"/>
                <a:cs typeface="Courier New"/>
              </a:rPr>
              <a:t>niveau</a:t>
            </a:r>
            <a:r>
              <a:rPr sz="2000" b="1" dirty="0">
                <a:latin typeface="Courier New"/>
                <a:cs typeface="Courier New"/>
              </a:rPr>
              <a:t> du </a:t>
            </a:r>
            <a:r>
              <a:rPr sz="2000" b="1" dirty="0" err="1">
                <a:latin typeface="Courier New"/>
                <a:cs typeface="Courier New"/>
              </a:rPr>
              <a:t>Comité</a:t>
            </a:r>
            <a:r>
              <a:rPr sz="2000" b="1" dirty="0">
                <a:latin typeface="Courier New"/>
                <a:cs typeface="Courier New"/>
              </a:rPr>
              <a:t> de Façade pour </a:t>
            </a:r>
            <a:r>
              <a:rPr sz="2000" b="1" dirty="0" err="1">
                <a:latin typeface="Courier New"/>
                <a:cs typeface="Courier New"/>
              </a:rPr>
              <a:t>toute</a:t>
            </a:r>
            <a:r>
              <a:rPr sz="2000" b="1" dirty="0">
                <a:latin typeface="Courier New"/>
                <a:cs typeface="Courier New"/>
              </a:rPr>
              <a:t> la </a:t>
            </a:r>
            <a:r>
              <a:rPr sz="2000" b="1" dirty="0" err="1">
                <a:latin typeface="Courier New"/>
                <a:cs typeface="Courier New"/>
              </a:rPr>
              <a:t>Méditerranée</a:t>
            </a:r>
            <a:r>
              <a:rPr sz="2000" b="1" dirty="0">
                <a:latin typeface="Courier New"/>
                <a:cs typeface="Courier New"/>
              </a:rPr>
              <a:t>.</a:t>
            </a:r>
          </a:p>
        </p:txBody>
      </p:sp>
      <p:pic>
        <p:nvPicPr>
          <p:cNvPr id="354" name="Image 9" descr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3410" y="1560013"/>
            <a:ext cx="2458961" cy="15871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22</a:t>
            </a:fld>
            <a:endParaRPr/>
          </a:p>
        </p:txBody>
      </p:sp>
      <p:sp>
        <p:nvSpPr>
          <p:cNvPr id="315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4900" y="587375"/>
            <a:ext cx="6769100" cy="687389"/>
          </a:xfrm>
          <a:prstGeom prst="rect">
            <a:avLst/>
          </a:prstGeom>
        </p:spPr>
        <p:txBody>
          <a:bodyPr lIns="44999" tIns="44999" rIns="44999" bIns="44999"/>
          <a:lstStyle>
            <a:lvl1pPr marL="0" indent="0" algn="ctr">
              <a:spcBef>
                <a:spcPts val="0"/>
              </a:spcBef>
              <a:buSzTx/>
              <a:buFont typeface="Wingdings 3"/>
              <a:buNone/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Espaces Naturels</a:t>
            </a:r>
          </a:p>
        </p:txBody>
      </p:sp>
      <p:pic>
        <p:nvPicPr>
          <p:cNvPr id="316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79"/>
            <a:ext cx="1359001" cy="1007642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Image 10" descr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5059353"/>
            <a:ext cx="2225664" cy="1480069"/>
          </a:xfrm>
          <a:prstGeom prst="rect">
            <a:avLst/>
          </a:prstGeom>
          <a:ln w="12700">
            <a:miter lim="400000"/>
          </a:ln>
        </p:spPr>
      </p:pic>
      <p:sp>
        <p:nvSpPr>
          <p:cNvPr id="318" name="ZoneTexte 1"/>
          <p:cNvSpPr txBox="1"/>
          <p:nvPr/>
        </p:nvSpPr>
        <p:spPr>
          <a:xfrm>
            <a:off x="523186" y="1556320"/>
            <a:ext cx="8640962" cy="43088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5750" indent="-285750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COPIL Natura 2000 :</a:t>
            </a:r>
          </a:p>
          <a:p>
            <a:pPr>
              <a:defRPr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 </a:t>
            </a:r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</a:t>
            </a:r>
            <a:r>
              <a:rPr dirty="0">
                <a:solidFill>
                  <a:srgbClr val="000000"/>
                </a:solidFill>
              </a:rPr>
              <a:t>Il y </a:t>
            </a:r>
            <a:r>
              <a:rPr dirty="0" err="1">
                <a:solidFill>
                  <a:srgbClr val="000000"/>
                </a:solidFill>
              </a:rPr>
              <a:t>en</a:t>
            </a:r>
            <a:r>
              <a:rPr dirty="0">
                <a:solidFill>
                  <a:srgbClr val="000000"/>
                </a:solidFill>
              </a:rPr>
              <a:t> a 33 dans </a:t>
            </a:r>
            <a:r>
              <a:rPr dirty="0" err="1">
                <a:solidFill>
                  <a:srgbClr val="000000"/>
                </a:solidFill>
              </a:rPr>
              <a:t>l’Aude</a:t>
            </a:r>
            <a:r>
              <a:rPr dirty="0">
                <a:solidFill>
                  <a:srgbClr val="000000"/>
                </a:solidFill>
              </a:rPr>
              <a:t>. ECCLA y </a:t>
            </a:r>
            <a:r>
              <a:rPr dirty="0" err="1">
                <a:solidFill>
                  <a:srgbClr val="000000"/>
                </a:solidFill>
              </a:rPr>
              <a:t>est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représenté</a:t>
            </a:r>
            <a:r>
              <a:rPr lang="fr-FR" dirty="0">
                <a:solidFill>
                  <a:srgbClr val="000000"/>
                </a:solidFill>
              </a:rPr>
              <a:t>e</a:t>
            </a:r>
            <a:r>
              <a:rPr dirty="0">
                <a:solidFill>
                  <a:srgbClr val="000000"/>
                </a:solidFill>
              </a:rPr>
              <a:t> dans </a:t>
            </a:r>
            <a:endParaRPr lang="fr-FR" dirty="0">
              <a:solidFill>
                <a:srgbClr val="000000"/>
              </a:solidFill>
            </a:endParaRPr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>
                <a:solidFill>
                  <a:srgbClr val="000000"/>
                </a:solidFill>
              </a:rPr>
              <a:t>une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dizaine</a:t>
            </a:r>
            <a:r>
              <a:rPr dirty="0">
                <a:solidFill>
                  <a:srgbClr val="000000"/>
                </a:solidFill>
              </a:rPr>
              <a:t>.</a:t>
            </a:r>
          </a:p>
          <a:p>
            <a:pPr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La </a:t>
            </a:r>
            <a:r>
              <a:rPr dirty="0" err="1"/>
              <a:t>plupart</a:t>
            </a:r>
            <a:r>
              <a:rPr dirty="0"/>
              <a:t> </a:t>
            </a:r>
            <a:r>
              <a:rPr dirty="0" err="1"/>
              <a:t>ont</a:t>
            </a:r>
            <a:r>
              <a:rPr dirty="0"/>
              <a:t> des DOCOB </a:t>
            </a:r>
            <a:r>
              <a:rPr dirty="0" err="1"/>
              <a:t>approuvés</a:t>
            </a:r>
            <a:r>
              <a:rPr dirty="0"/>
              <a:t> </a:t>
            </a:r>
            <a:r>
              <a:rPr dirty="0" err="1"/>
              <a:t>dont</a:t>
            </a:r>
            <a:r>
              <a:rPr dirty="0"/>
              <a:t> les actions et </a:t>
            </a:r>
            <a:r>
              <a:rPr dirty="0" err="1"/>
              <a:t>objectifs</a:t>
            </a:r>
            <a:r>
              <a:rPr dirty="0"/>
              <a:t> </a:t>
            </a:r>
            <a:r>
              <a:rPr dirty="0" err="1"/>
              <a:t>sont</a:t>
            </a:r>
            <a:r>
              <a:rPr dirty="0"/>
              <a:t> </a:t>
            </a:r>
            <a:r>
              <a:rPr dirty="0" err="1"/>
              <a:t>suivis</a:t>
            </a:r>
            <a:r>
              <a:rPr dirty="0"/>
              <a:t> </a:t>
            </a:r>
            <a:r>
              <a:rPr dirty="0" err="1"/>
              <a:t>annuellement</a:t>
            </a:r>
            <a:r>
              <a:rPr dirty="0"/>
              <a:t>.</a:t>
            </a:r>
            <a:r>
              <a:rPr lang="fr-FR" dirty="0"/>
              <a:t> </a:t>
            </a:r>
            <a:endParaRPr dirty="0">
              <a:solidFill>
                <a:srgbClr val="C00000"/>
              </a:solidFill>
            </a:endParaRPr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dirty="0">
              <a:solidFill>
                <a:srgbClr val="C00000"/>
              </a:solidFill>
            </a:endParaRPr>
          </a:p>
          <a:p>
            <a:pPr marL="285750" indent="-285750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ENS/ CDESI/ PDESI :</a:t>
            </a:r>
          </a:p>
          <a:p>
            <a:pPr marL="285750" indent="-285750">
              <a:buSzPct val="100000"/>
              <a:buFont typeface="Courier New"/>
              <a:buChar char="❖"/>
              <a:defRPr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</a:t>
            </a:r>
            <a:r>
              <a:rPr dirty="0">
                <a:solidFill>
                  <a:srgbClr val="000000"/>
                </a:solidFill>
              </a:rPr>
              <a:t>Le Conseil </a:t>
            </a:r>
            <a:r>
              <a:rPr dirty="0" err="1">
                <a:solidFill>
                  <a:srgbClr val="000000"/>
                </a:solidFill>
              </a:rPr>
              <a:t>Départemental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mène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une</a:t>
            </a:r>
            <a:r>
              <a:rPr dirty="0">
                <a:solidFill>
                  <a:srgbClr val="000000"/>
                </a:solidFill>
              </a:rPr>
              <a:t> politique active dans le </a:t>
            </a:r>
            <a:r>
              <a:rPr dirty="0" err="1">
                <a:solidFill>
                  <a:srgbClr val="000000"/>
                </a:solidFill>
              </a:rPr>
              <a:t>domaine</a:t>
            </a:r>
            <a:r>
              <a:rPr dirty="0">
                <a:solidFill>
                  <a:srgbClr val="000000"/>
                </a:solidFill>
              </a:rPr>
              <a:t> de </a:t>
            </a:r>
            <a:r>
              <a:rPr dirty="0" err="1">
                <a:solidFill>
                  <a:srgbClr val="000000"/>
                </a:solidFill>
              </a:rPr>
              <a:t>l’environnement</a:t>
            </a:r>
            <a:r>
              <a:rPr dirty="0">
                <a:solidFill>
                  <a:srgbClr val="000000"/>
                </a:solidFill>
              </a:rPr>
              <a:t> avec la gestion de </a:t>
            </a:r>
            <a:r>
              <a:rPr dirty="0" err="1">
                <a:solidFill>
                  <a:srgbClr val="000000"/>
                </a:solidFill>
              </a:rPr>
              <a:t>ses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espaces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naturels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sensibles</a:t>
            </a:r>
            <a:r>
              <a:rPr dirty="0">
                <a:solidFill>
                  <a:srgbClr val="000000"/>
                </a:solidFill>
              </a:rPr>
              <a:t>, des sports de nature, et de </a:t>
            </a:r>
            <a:r>
              <a:rPr dirty="0" err="1">
                <a:solidFill>
                  <a:srgbClr val="000000"/>
                </a:solidFill>
              </a:rPr>
              <a:t>l’aménagement</a:t>
            </a:r>
            <a:r>
              <a:rPr dirty="0">
                <a:solidFill>
                  <a:srgbClr val="000000"/>
                </a:solidFill>
              </a:rPr>
              <a:t> de </a:t>
            </a:r>
            <a:r>
              <a:rPr dirty="0" err="1">
                <a:solidFill>
                  <a:srgbClr val="000000"/>
                </a:solidFill>
              </a:rPr>
              <a:t>sentiers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touristiques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balisés</a:t>
            </a:r>
            <a:r>
              <a:rPr dirty="0">
                <a:solidFill>
                  <a:srgbClr val="000000"/>
                </a:solidFill>
              </a:rPr>
              <a:t>. </a:t>
            </a:r>
          </a:p>
          <a:p>
            <a:pPr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ECCLA </a:t>
            </a:r>
            <a:r>
              <a:rPr dirty="0" err="1"/>
              <a:t>participe</a:t>
            </a:r>
            <a:r>
              <a:rPr dirty="0"/>
              <a:t>  aux </a:t>
            </a:r>
            <a:r>
              <a:rPr dirty="0" err="1"/>
              <a:t>réunions</a:t>
            </a:r>
            <a:r>
              <a:rPr dirty="0"/>
              <a:t> </a:t>
            </a:r>
            <a:r>
              <a:rPr dirty="0" err="1"/>
              <a:t>annuelles</a:t>
            </a:r>
            <a:r>
              <a:rPr dirty="0"/>
              <a:t> de </a:t>
            </a:r>
          </a:p>
          <a:p>
            <a:pPr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ces</a:t>
            </a:r>
            <a:r>
              <a:rPr dirty="0"/>
              <a:t> </a:t>
            </a:r>
            <a:r>
              <a:rPr dirty="0" err="1"/>
              <a:t>Comités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23</a:t>
            </a:fld>
            <a:endParaRPr/>
          </a:p>
        </p:txBody>
      </p:sp>
      <p:sp>
        <p:nvSpPr>
          <p:cNvPr id="333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4900" y="587375"/>
            <a:ext cx="6769100" cy="687389"/>
          </a:xfrm>
          <a:prstGeom prst="rect">
            <a:avLst/>
          </a:prstGeom>
        </p:spPr>
        <p:txBody>
          <a:bodyPr lIns="44999" tIns="44999" rIns="44999" bIns="44999"/>
          <a:lstStyle>
            <a:lvl1pPr marL="0" indent="0" algn="ctr">
              <a:spcBef>
                <a:spcPts val="0"/>
              </a:spcBef>
              <a:buSzTx/>
              <a:buFont typeface="Wingdings 3"/>
              <a:buNone/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Espaces Naturels</a:t>
            </a:r>
          </a:p>
        </p:txBody>
      </p:sp>
      <p:pic>
        <p:nvPicPr>
          <p:cNvPr id="334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79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335" name="ZoneTexte 1"/>
          <p:cNvSpPr txBox="1"/>
          <p:nvPr/>
        </p:nvSpPr>
        <p:spPr>
          <a:xfrm>
            <a:off x="251519" y="1583301"/>
            <a:ext cx="8782045" cy="575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5750" indent="-285750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Comité</a:t>
            </a:r>
            <a:r>
              <a:rPr dirty="0"/>
              <a:t> Sainte Lucie </a:t>
            </a:r>
            <a:r>
              <a:rPr i="0" dirty="0"/>
              <a:t>: </a:t>
            </a:r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i="0" dirty="0"/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	</a:t>
            </a:r>
            <a:r>
              <a:rPr dirty="0">
                <a:solidFill>
                  <a:srgbClr val="000000"/>
                </a:solidFill>
              </a:rPr>
              <a:t>ECCLA </a:t>
            </a:r>
            <a:r>
              <a:rPr dirty="0" err="1">
                <a:solidFill>
                  <a:srgbClr val="000000"/>
                </a:solidFill>
              </a:rPr>
              <a:t>assiste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également</a:t>
            </a:r>
            <a:r>
              <a:rPr dirty="0">
                <a:solidFill>
                  <a:srgbClr val="000000"/>
                </a:solidFill>
              </a:rPr>
              <a:t> aux </a:t>
            </a:r>
            <a:r>
              <a:rPr dirty="0" err="1">
                <a:solidFill>
                  <a:srgbClr val="000000"/>
                </a:solidFill>
              </a:rPr>
              <a:t>réunions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annuelles</a:t>
            </a:r>
            <a:r>
              <a:rPr dirty="0">
                <a:solidFill>
                  <a:srgbClr val="000000"/>
                </a:solidFill>
              </a:rPr>
              <a:t> de gestions et </a:t>
            </a:r>
            <a:r>
              <a:rPr dirty="0" err="1">
                <a:solidFill>
                  <a:srgbClr val="000000"/>
                </a:solidFill>
              </a:rPr>
              <a:t>objectifs</a:t>
            </a:r>
            <a:r>
              <a:rPr dirty="0">
                <a:solidFill>
                  <a:srgbClr val="000000"/>
                </a:solidFill>
              </a:rPr>
              <a:t> de la </a:t>
            </a:r>
            <a:r>
              <a:rPr dirty="0" err="1">
                <a:solidFill>
                  <a:srgbClr val="000000"/>
                </a:solidFill>
              </a:rPr>
              <a:t>Réserve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régionale</a:t>
            </a:r>
            <a:r>
              <a:rPr dirty="0">
                <a:solidFill>
                  <a:srgbClr val="000000"/>
                </a:solidFill>
              </a:rPr>
              <a:t>. </a:t>
            </a:r>
          </a:p>
          <a:p>
            <a:pPr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Les </a:t>
            </a:r>
            <a:r>
              <a:rPr dirty="0" err="1"/>
              <a:t>enjeux</a:t>
            </a:r>
            <a:r>
              <a:rPr dirty="0"/>
              <a:t> </a:t>
            </a:r>
            <a:r>
              <a:rPr dirty="0" err="1"/>
              <a:t>sont</a:t>
            </a:r>
            <a:r>
              <a:rPr dirty="0"/>
              <a:t> </a:t>
            </a:r>
            <a:r>
              <a:rPr dirty="0" err="1"/>
              <a:t>importants</a:t>
            </a:r>
            <a:r>
              <a:rPr dirty="0"/>
              <a:t> </a:t>
            </a:r>
            <a:r>
              <a:rPr dirty="0" err="1"/>
              <a:t>notamment</a:t>
            </a:r>
            <a:r>
              <a:rPr dirty="0"/>
              <a:t> au </a:t>
            </a:r>
            <a:r>
              <a:rPr dirty="0" err="1"/>
              <a:t>niveau</a:t>
            </a:r>
            <a:r>
              <a:rPr dirty="0"/>
              <a:t> de </a:t>
            </a:r>
            <a:r>
              <a:rPr dirty="0" err="1"/>
              <a:t>l’accueil</a:t>
            </a:r>
            <a:r>
              <a:rPr dirty="0"/>
              <a:t> et de la gestion </a:t>
            </a:r>
            <a:r>
              <a:rPr dirty="0" err="1"/>
              <a:t>touristique</a:t>
            </a:r>
            <a:r>
              <a:rPr dirty="0"/>
              <a:t>.</a:t>
            </a:r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marL="285750" indent="-285750">
              <a:buSzPct val="100000"/>
              <a:buChar char="❖"/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</a:t>
            </a:r>
            <a:r>
              <a:rPr sz="2000" dirty="0"/>
              <a:t>PNR des </a:t>
            </a:r>
            <a:r>
              <a:rPr sz="2000" dirty="0" err="1"/>
              <a:t>Fenouillèdes</a:t>
            </a:r>
            <a:endParaRPr sz="2000" dirty="0"/>
          </a:p>
          <a:p>
            <a:pPr marL="285750" indent="-285750">
              <a:buSzPct val="100000"/>
              <a:buChar char="❖"/>
              <a:defRPr sz="20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sz="2000" dirty="0"/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</a:t>
            </a:r>
            <a:r>
              <a:rPr dirty="0">
                <a:solidFill>
                  <a:srgbClr val="000000"/>
                </a:solidFill>
              </a:rPr>
              <a:t>ECCLA </a:t>
            </a:r>
            <a:r>
              <a:rPr dirty="0" err="1">
                <a:solidFill>
                  <a:srgbClr val="000000"/>
                </a:solidFill>
              </a:rPr>
              <a:t>participe</a:t>
            </a:r>
            <a:r>
              <a:rPr dirty="0">
                <a:solidFill>
                  <a:srgbClr val="000000"/>
                </a:solidFill>
              </a:rPr>
              <a:t> à </a:t>
            </a:r>
            <a:r>
              <a:rPr dirty="0" err="1">
                <a:solidFill>
                  <a:srgbClr val="000000"/>
                </a:solidFill>
              </a:rPr>
              <a:t>l’E.P</a:t>
            </a:r>
            <a:r>
              <a:rPr dirty="0">
                <a:solidFill>
                  <a:srgbClr val="000000"/>
                </a:solidFill>
              </a:rPr>
              <a:t>. </a:t>
            </a:r>
            <a:r>
              <a:rPr dirty="0" err="1">
                <a:solidFill>
                  <a:srgbClr val="000000"/>
                </a:solidFill>
              </a:rPr>
              <a:t>concernant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ce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projet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énorme</a:t>
            </a:r>
            <a:r>
              <a:rPr dirty="0">
                <a:solidFill>
                  <a:srgbClr val="000000"/>
                </a:solidFill>
              </a:rPr>
              <a:t> de PNR </a:t>
            </a:r>
          </a:p>
          <a:p>
            <a:pPr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- Avec 106 communes, 30 000h., 1840Km2. </a:t>
            </a:r>
            <a:endParaRPr dirty="0">
              <a:solidFill>
                <a:srgbClr val="C00000"/>
              </a:solidFill>
            </a:endParaRPr>
          </a:p>
          <a:p>
            <a:pPr marL="285750" indent="-285750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Avec 73% du </a:t>
            </a:r>
            <a:r>
              <a:rPr dirty="0" err="1"/>
              <a:t>territoire</a:t>
            </a:r>
            <a:r>
              <a:rPr dirty="0"/>
              <a:t> </a:t>
            </a:r>
            <a:r>
              <a:rPr dirty="0" err="1"/>
              <a:t>est</a:t>
            </a:r>
            <a:r>
              <a:rPr dirty="0"/>
              <a:t> </a:t>
            </a:r>
            <a:r>
              <a:rPr dirty="0" err="1"/>
              <a:t>situé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espaces</a:t>
            </a:r>
            <a:endParaRPr dirty="0">
              <a:solidFill>
                <a:srgbClr val="C00000"/>
              </a:solidFill>
            </a:endParaRPr>
          </a:p>
          <a:p>
            <a:pPr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protégés.</a:t>
            </a:r>
            <a:endParaRPr dirty="0">
              <a:solidFill>
                <a:srgbClr val="C00000"/>
              </a:solidFill>
            </a:endParaRPr>
          </a:p>
          <a:p>
            <a:pPr marL="285750" indent="-285750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Un </a:t>
            </a:r>
            <a:r>
              <a:rPr dirty="0" err="1"/>
              <a:t>problème</a:t>
            </a:r>
            <a:r>
              <a:rPr dirty="0"/>
              <a:t> : la gestion des </a:t>
            </a:r>
            <a:r>
              <a:rPr dirty="0" err="1"/>
              <a:t>véhicules</a:t>
            </a:r>
            <a:r>
              <a:rPr dirty="0"/>
              <a:t> </a:t>
            </a:r>
            <a:endParaRPr dirty="0">
              <a:solidFill>
                <a:srgbClr val="C00000"/>
              </a:solidFill>
            </a:endParaRPr>
          </a:p>
          <a:p>
            <a:pPr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lang="fr-FR" dirty="0"/>
              <a:t>à moteur</a:t>
            </a:r>
            <a:r>
              <a:rPr dirty="0"/>
              <a:t>.</a:t>
            </a:r>
            <a:endParaRPr dirty="0">
              <a:solidFill>
                <a:srgbClr val="C00000"/>
              </a:solidFill>
            </a:endParaRPr>
          </a:p>
          <a:p>
            <a:pPr marL="285750" indent="-285750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Un </a:t>
            </a:r>
            <a:r>
              <a:rPr dirty="0" err="1"/>
              <a:t>défi</a:t>
            </a:r>
            <a:r>
              <a:rPr dirty="0"/>
              <a:t> : transformer </a:t>
            </a:r>
            <a:r>
              <a:rPr dirty="0" err="1"/>
              <a:t>cet</a:t>
            </a:r>
            <a:r>
              <a:rPr dirty="0"/>
              <a:t> ensemble </a:t>
            </a:r>
            <a:r>
              <a:rPr dirty="0" err="1"/>
              <a:t>en</a:t>
            </a:r>
            <a:r>
              <a:rPr dirty="0"/>
              <a:t> un </a:t>
            </a:r>
            <a:endParaRPr dirty="0">
              <a:solidFill>
                <a:srgbClr val="C00000"/>
              </a:solidFill>
            </a:endParaRPr>
          </a:p>
          <a:p>
            <a:pPr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Territoire</a:t>
            </a:r>
            <a:r>
              <a:rPr dirty="0"/>
              <a:t> avec </a:t>
            </a:r>
            <a:r>
              <a:rPr dirty="0" err="1"/>
              <a:t>une</a:t>
            </a:r>
            <a:r>
              <a:rPr dirty="0"/>
              <a:t> </a:t>
            </a:r>
            <a:r>
              <a:rPr dirty="0" err="1"/>
              <a:t>âme</a:t>
            </a:r>
            <a:r>
              <a:rPr dirty="0"/>
              <a:t> et </a:t>
            </a:r>
            <a:r>
              <a:rPr dirty="0" err="1"/>
              <a:t>une</a:t>
            </a:r>
            <a:r>
              <a:rPr dirty="0"/>
              <a:t> culture !</a:t>
            </a:r>
            <a:endParaRPr dirty="0">
              <a:solidFill>
                <a:srgbClr val="C00000"/>
              </a:solidFill>
            </a:endParaRPr>
          </a:p>
          <a:p>
            <a:pPr marL="285750" indent="-285750">
              <a:buSzPct val="100000"/>
              <a:buChar char="❖"/>
              <a:defRPr sz="20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dirty="0">
              <a:solidFill>
                <a:srgbClr val="C00000"/>
              </a:solidFill>
            </a:endParaRPr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dirty="0">
              <a:solidFill>
                <a:srgbClr val="C00000"/>
              </a:solidFill>
            </a:endParaRPr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dirty="0">
              <a:solidFill>
                <a:srgbClr val="C00000"/>
              </a:solidFill>
            </a:endParaRPr>
          </a:p>
        </p:txBody>
      </p:sp>
      <p:pic>
        <p:nvPicPr>
          <p:cNvPr id="336" name="Image 1" descr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4766012"/>
            <a:ext cx="2129782" cy="158294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24</a:t>
            </a:fld>
            <a:endParaRPr/>
          </a:p>
        </p:txBody>
      </p:sp>
      <p:sp>
        <p:nvSpPr>
          <p:cNvPr id="333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4900" y="587375"/>
            <a:ext cx="6769100" cy="687389"/>
          </a:xfrm>
          <a:prstGeom prst="rect">
            <a:avLst/>
          </a:prstGeom>
        </p:spPr>
        <p:txBody>
          <a:bodyPr lIns="44999" tIns="44999" rIns="44999" bIns="44999"/>
          <a:lstStyle>
            <a:lvl1pPr marL="0" indent="0" algn="ctr">
              <a:spcBef>
                <a:spcPts val="0"/>
              </a:spcBef>
              <a:buSzTx/>
              <a:buFont typeface="Wingdings 3"/>
              <a:buNone/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Espaces Naturels</a:t>
            </a:r>
          </a:p>
        </p:txBody>
      </p:sp>
      <p:pic>
        <p:nvPicPr>
          <p:cNvPr id="334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79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335" name="ZoneTexte 1"/>
          <p:cNvSpPr txBox="1"/>
          <p:nvPr/>
        </p:nvSpPr>
        <p:spPr>
          <a:xfrm>
            <a:off x="270589" y="1920899"/>
            <a:ext cx="8873412" cy="37240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285750" indent="-285750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lang="fr-FR" i="0" dirty="0"/>
              <a:t>Contentieux contre Ford</a:t>
            </a:r>
            <a:r>
              <a:rPr i="0" dirty="0"/>
              <a:t>: </a:t>
            </a:r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i="0" dirty="0"/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	</a:t>
            </a:r>
            <a:r>
              <a:rPr lang="fr-FR" dirty="0">
                <a:solidFill>
                  <a:schemeClr val="tx1"/>
                </a:solidFill>
              </a:rPr>
              <a:t>FNE National a engagé une procédure contre Ford qui</a:t>
            </a:r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lang="fr-FR" dirty="0">
                <a:solidFill>
                  <a:schemeClr val="tx1"/>
                </a:solidFill>
              </a:rPr>
              <a:t>effectue des tournages publicitaires pour leurs 4X4 </a:t>
            </a:r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lang="fr-FR" dirty="0">
                <a:solidFill>
                  <a:schemeClr val="tx1"/>
                </a:solidFill>
              </a:rPr>
              <a:t>dans les espaces naturels notamment sur les plages.</a:t>
            </a:r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lang="fr-FR" dirty="0">
                <a:solidFill>
                  <a:schemeClr val="tx1"/>
                </a:solidFill>
              </a:rPr>
              <a:t>    2 concessionnaires Ford se trouvent dans l’Aude.</a:t>
            </a:r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lang="fr-FR" dirty="0">
                <a:solidFill>
                  <a:schemeClr val="tx1"/>
                </a:solidFill>
              </a:rPr>
              <a:t> </a:t>
            </a:r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lang="fr-FR" dirty="0">
                <a:solidFill>
                  <a:schemeClr val="tx1"/>
                </a:solidFill>
              </a:rPr>
              <a:t>   ECCLA  a donc délibéré en 2017 pour s’associer à </a:t>
            </a:r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lang="fr-FR" dirty="0">
                <a:solidFill>
                  <a:schemeClr val="tx1"/>
                </a:solidFill>
              </a:rPr>
              <a:t>la plainte FNE.</a:t>
            </a:r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lang="fr-FR" dirty="0">
                <a:solidFill>
                  <a:schemeClr val="tx1"/>
                </a:solidFill>
              </a:rPr>
              <a:t>   La procédure a été gagnée en 2019 et ECCLA a reçu la</a:t>
            </a:r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lang="fr-FR" dirty="0">
                <a:solidFill>
                  <a:schemeClr val="tx1"/>
                </a:solidFill>
              </a:rPr>
              <a:t>somme de 750€.</a:t>
            </a:r>
            <a:endParaRPr dirty="0">
              <a:solidFill>
                <a:schemeClr val="tx1"/>
              </a:solidFill>
            </a:endParaRPr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dirty="0">
              <a:solidFill>
                <a:srgbClr val="C00000"/>
              </a:solidFill>
            </a:endParaRPr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dirty="0">
              <a:solidFill>
                <a:srgbClr val="C00000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0B4C4B3-6101-4AA1-B51B-3573295565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293" y="5001210"/>
            <a:ext cx="2140118" cy="155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18830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25</a:t>
            </a:fld>
            <a:endParaRPr/>
          </a:p>
        </p:txBody>
      </p:sp>
      <p:sp>
        <p:nvSpPr>
          <p:cNvPr id="339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6488" y="792162"/>
            <a:ext cx="6767512" cy="763588"/>
          </a:xfrm>
          <a:prstGeom prst="rect">
            <a:avLst/>
          </a:prstGeom>
        </p:spPr>
        <p:txBody>
          <a:bodyPr lIns="44999" tIns="44999" rIns="44999" bIns="44999"/>
          <a:lstStyle/>
          <a:p>
            <a:pPr marL="0" indent="0" algn="ctr">
              <a:spcBef>
                <a:spcPts val="0"/>
              </a:spcBef>
              <a:buSzTx/>
              <a:buFont typeface="Wingdings 3"/>
              <a:buNone/>
              <a:defRPr sz="800"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0" indent="0">
              <a:spcBef>
                <a:spcPts val="0"/>
              </a:spcBef>
              <a:buSzTx/>
              <a:buFont typeface="Wingdings 3"/>
              <a:buNone/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Pesticides</a:t>
            </a:r>
          </a:p>
        </p:txBody>
      </p:sp>
      <p:pic>
        <p:nvPicPr>
          <p:cNvPr id="340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3" y="610498"/>
            <a:ext cx="1359001" cy="1007643"/>
          </a:xfrm>
          <a:prstGeom prst="rect">
            <a:avLst/>
          </a:prstGeom>
          <a:ln w="12700">
            <a:miter lim="400000"/>
          </a:ln>
        </p:spPr>
      </p:pic>
      <p:sp>
        <p:nvSpPr>
          <p:cNvPr id="341" name="ZoneTexte 10"/>
          <p:cNvSpPr txBox="1"/>
          <p:nvPr/>
        </p:nvSpPr>
        <p:spPr>
          <a:xfrm>
            <a:off x="467543" y="1772816"/>
            <a:ext cx="7942313" cy="3230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algn="just">
              <a:defRPr sz="3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n</a:t>
            </a:r>
            <a:endParaRPr sz="2000" dirty="0"/>
          </a:p>
          <a:p>
            <a:pPr marL="342900" indent="-342900" algn="just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Zones non </a:t>
            </a:r>
            <a:r>
              <a:rPr dirty="0" err="1"/>
              <a:t>traitées</a:t>
            </a:r>
            <a:r>
              <a:rPr dirty="0"/>
              <a:t> (ZNT)</a:t>
            </a:r>
          </a:p>
          <a:p>
            <a:pPr marL="342900" indent="-342900" algn="just">
              <a:buSzPct val="100000"/>
              <a:buFont typeface="Courier New"/>
              <a:buChar char="❖"/>
              <a:defRPr sz="8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algn="just"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- </a:t>
            </a:r>
            <a:r>
              <a:rPr sz="1700" dirty="0"/>
              <a:t>Ce </a:t>
            </a:r>
            <a:r>
              <a:rPr sz="1700" dirty="0" err="1"/>
              <a:t>sont</a:t>
            </a:r>
            <a:r>
              <a:rPr sz="1700" dirty="0"/>
              <a:t> les zones </a:t>
            </a:r>
            <a:r>
              <a:rPr sz="1700" dirty="0" err="1"/>
              <a:t>en</a:t>
            </a:r>
            <a:r>
              <a:rPr sz="1700" dirty="0"/>
              <a:t> bordure de points </a:t>
            </a:r>
            <a:r>
              <a:rPr sz="1700" dirty="0" err="1"/>
              <a:t>d’eau</a:t>
            </a:r>
            <a:r>
              <a:rPr sz="1700" dirty="0"/>
              <a:t> pour </a:t>
            </a:r>
            <a:r>
              <a:rPr sz="1700" dirty="0" err="1"/>
              <a:t>éviter</a:t>
            </a:r>
            <a:r>
              <a:rPr sz="1700" dirty="0"/>
              <a:t> le </a:t>
            </a:r>
            <a:r>
              <a:rPr sz="1700" dirty="0" err="1"/>
              <a:t>ruissellement</a:t>
            </a:r>
            <a:r>
              <a:rPr sz="1700" dirty="0"/>
              <a:t> des pesticides. Les points </a:t>
            </a:r>
            <a:r>
              <a:rPr sz="1700" dirty="0" err="1"/>
              <a:t>d’eau</a:t>
            </a:r>
            <a:r>
              <a:rPr sz="1700" dirty="0"/>
              <a:t> </a:t>
            </a:r>
            <a:r>
              <a:rPr sz="1700" dirty="0" err="1"/>
              <a:t>définis</a:t>
            </a:r>
            <a:r>
              <a:rPr sz="1700" dirty="0"/>
              <a:t> par le </a:t>
            </a:r>
            <a:r>
              <a:rPr sz="1700" dirty="0" err="1"/>
              <a:t>Préfet</a:t>
            </a:r>
            <a:r>
              <a:rPr sz="1700" dirty="0"/>
              <a:t> </a:t>
            </a:r>
            <a:r>
              <a:rPr sz="1700" dirty="0" err="1"/>
              <a:t>sont</a:t>
            </a:r>
            <a:r>
              <a:rPr sz="1700" dirty="0"/>
              <a:t> </a:t>
            </a:r>
            <a:r>
              <a:rPr sz="1700" dirty="0" err="1"/>
              <a:t>très</a:t>
            </a:r>
            <a:r>
              <a:rPr sz="1700" dirty="0"/>
              <a:t> </a:t>
            </a:r>
            <a:r>
              <a:rPr sz="1700" dirty="0" err="1"/>
              <a:t>insuffisants</a:t>
            </a:r>
            <a:r>
              <a:rPr sz="1700" dirty="0"/>
              <a:t>. Après un </a:t>
            </a:r>
            <a:r>
              <a:rPr sz="1700" dirty="0" err="1"/>
              <a:t>recours</a:t>
            </a:r>
            <a:r>
              <a:rPr sz="1700" dirty="0"/>
              <a:t> </a:t>
            </a:r>
            <a:r>
              <a:rPr sz="1700" dirty="0" err="1"/>
              <a:t>gracieux</a:t>
            </a:r>
            <a:r>
              <a:rPr sz="1700" dirty="0"/>
              <a:t> </a:t>
            </a:r>
            <a:r>
              <a:rPr sz="1700" dirty="0" err="1"/>
              <a:t>infructueux</a:t>
            </a:r>
            <a:r>
              <a:rPr sz="1700" dirty="0"/>
              <a:t>, FNE LR et ECCLA </a:t>
            </a:r>
            <a:r>
              <a:rPr sz="1700" dirty="0" err="1"/>
              <a:t>ont</a:t>
            </a:r>
            <a:r>
              <a:rPr sz="1700" dirty="0"/>
              <a:t> </a:t>
            </a:r>
            <a:r>
              <a:rPr sz="1700" dirty="0" err="1"/>
              <a:t>déposé</a:t>
            </a:r>
            <a:r>
              <a:rPr sz="1700" dirty="0"/>
              <a:t> un </a:t>
            </a:r>
            <a:r>
              <a:rPr sz="1700" dirty="0" err="1"/>
              <a:t>recours</a:t>
            </a:r>
            <a:r>
              <a:rPr sz="1700" dirty="0"/>
              <a:t> </a:t>
            </a:r>
            <a:r>
              <a:rPr sz="1700" dirty="0" err="1"/>
              <a:t>contentieux</a:t>
            </a:r>
            <a:r>
              <a:rPr sz="1700" dirty="0"/>
              <a:t>.</a:t>
            </a:r>
          </a:p>
          <a:p>
            <a:pPr algn="just">
              <a:defRPr sz="17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sz="1700" dirty="0"/>
          </a:p>
          <a:p>
            <a:pPr>
              <a:buSzPct val="45000"/>
              <a:buFont typeface="Helvetica"/>
              <a:buChar char="-"/>
              <a:defRPr sz="17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Ce </a:t>
            </a:r>
            <a:r>
              <a:rPr dirty="0" err="1"/>
              <a:t>recours</a:t>
            </a:r>
            <a:r>
              <a:rPr dirty="0"/>
              <a:t> a </a:t>
            </a:r>
            <a:r>
              <a:rPr dirty="0" err="1"/>
              <a:t>été</a:t>
            </a:r>
            <a:r>
              <a:rPr dirty="0"/>
              <a:t> </a:t>
            </a:r>
            <a:r>
              <a:rPr dirty="0" err="1"/>
              <a:t>gagné</a:t>
            </a:r>
            <a:r>
              <a:rPr dirty="0"/>
              <a:t> et le T.A. de Montpellier a </a:t>
            </a:r>
            <a:r>
              <a:rPr dirty="0" err="1"/>
              <a:t>demandé</a:t>
            </a:r>
            <a:r>
              <a:rPr dirty="0"/>
              <a:t> à la </a:t>
            </a:r>
            <a:r>
              <a:rPr dirty="0" err="1"/>
              <a:t>Préfète</a:t>
            </a:r>
            <a:r>
              <a:rPr dirty="0"/>
              <a:t> de </a:t>
            </a:r>
            <a:r>
              <a:rPr dirty="0" err="1"/>
              <a:t>l’Aude</a:t>
            </a:r>
            <a:r>
              <a:rPr dirty="0"/>
              <a:t> de </a:t>
            </a:r>
            <a:r>
              <a:rPr dirty="0" err="1"/>
              <a:t>compléter</a:t>
            </a:r>
            <a:r>
              <a:rPr dirty="0"/>
              <a:t> </a:t>
            </a:r>
            <a:r>
              <a:rPr dirty="0" err="1"/>
              <a:t>l’AP.Ce</a:t>
            </a:r>
            <a:r>
              <a:rPr dirty="0"/>
              <a:t> qui a </a:t>
            </a:r>
            <a:r>
              <a:rPr dirty="0" err="1"/>
              <a:t>été</a:t>
            </a:r>
            <a:r>
              <a:rPr dirty="0"/>
              <a:t> fait par AP. du 28 </a:t>
            </a:r>
            <a:r>
              <a:rPr dirty="0" err="1"/>
              <a:t>janvier</a:t>
            </a:r>
            <a:r>
              <a:rPr dirty="0"/>
              <a:t> 2020</a:t>
            </a:r>
            <a:r>
              <a:rPr lang="fr-FR" dirty="0"/>
              <a:t>. </a:t>
            </a:r>
            <a:r>
              <a:rPr dirty="0" err="1"/>
              <a:t>Cet</a:t>
            </a:r>
            <a:r>
              <a:rPr dirty="0"/>
              <a:t> </a:t>
            </a:r>
            <a:r>
              <a:rPr dirty="0" err="1"/>
              <a:t>A.P.reprend</a:t>
            </a:r>
            <a:r>
              <a:rPr dirty="0"/>
              <a:t> </a:t>
            </a:r>
            <a:r>
              <a:rPr dirty="0" err="1"/>
              <a:t>toute</a:t>
            </a:r>
            <a:r>
              <a:rPr dirty="0"/>
              <a:t> la </a:t>
            </a:r>
            <a:r>
              <a:rPr dirty="0" err="1"/>
              <a:t>cartographie</a:t>
            </a:r>
            <a:r>
              <a:rPr dirty="0"/>
              <a:t> de </a:t>
            </a:r>
            <a:r>
              <a:rPr dirty="0" err="1"/>
              <a:t>l’IGN</a:t>
            </a:r>
            <a:r>
              <a:rPr dirty="0"/>
              <a:t> au </a:t>
            </a:r>
            <a:r>
              <a:rPr lang="fr-FR" dirty="0"/>
              <a:t>1:</a:t>
            </a:r>
            <a:r>
              <a:rPr dirty="0"/>
              <a:t>25000ème</a:t>
            </a:r>
            <a:r>
              <a:rPr lang="fr-FR" dirty="0"/>
              <a:t>.</a:t>
            </a:r>
            <a:endParaRPr dirty="0"/>
          </a:p>
        </p:txBody>
      </p:sp>
      <p:pic>
        <p:nvPicPr>
          <p:cNvPr id="342" name="Image 1" descr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5717" y="4869160"/>
            <a:ext cx="2279526" cy="151388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26</a:t>
            </a:fld>
            <a:endParaRPr/>
          </a:p>
        </p:txBody>
      </p:sp>
      <p:sp>
        <p:nvSpPr>
          <p:cNvPr id="339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6488" y="792162"/>
            <a:ext cx="6767512" cy="763588"/>
          </a:xfrm>
          <a:prstGeom prst="rect">
            <a:avLst/>
          </a:prstGeom>
        </p:spPr>
        <p:txBody>
          <a:bodyPr lIns="44999" tIns="44999" rIns="44999" bIns="44999"/>
          <a:lstStyle/>
          <a:p>
            <a:pPr marL="0" indent="0" algn="ctr">
              <a:spcBef>
                <a:spcPts val="0"/>
              </a:spcBef>
              <a:buSzTx/>
              <a:buFont typeface="Wingdings 3"/>
              <a:buNone/>
              <a:defRPr sz="800"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0" indent="0">
              <a:spcBef>
                <a:spcPts val="0"/>
              </a:spcBef>
              <a:buSzTx/>
              <a:buFont typeface="Wingdings 3"/>
              <a:buNone/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Pesticides</a:t>
            </a:r>
          </a:p>
        </p:txBody>
      </p:sp>
      <p:pic>
        <p:nvPicPr>
          <p:cNvPr id="340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3" y="610498"/>
            <a:ext cx="1359001" cy="1007643"/>
          </a:xfrm>
          <a:prstGeom prst="rect">
            <a:avLst/>
          </a:prstGeom>
          <a:ln w="12700">
            <a:miter lim="400000"/>
          </a:ln>
        </p:spPr>
      </p:pic>
      <p:sp>
        <p:nvSpPr>
          <p:cNvPr id="341" name="ZoneTexte 10"/>
          <p:cNvSpPr txBox="1"/>
          <p:nvPr/>
        </p:nvSpPr>
        <p:spPr>
          <a:xfrm>
            <a:off x="467544" y="1772816"/>
            <a:ext cx="7192890" cy="36456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4999" tIns="44999" rIns="44999" bIns="44999">
            <a:spAutoFit/>
          </a:bodyPr>
          <a:lstStyle/>
          <a:p>
            <a:pPr algn="just">
              <a:defRPr sz="3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n</a:t>
            </a:r>
            <a:endParaRPr sz="2000" dirty="0"/>
          </a:p>
          <a:p>
            <a:pPr marL="342900" indent="-342900" algn="just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lang="fr-FR" dirty="0"/>
              <a:t>Traitement aérien des vignes</a:t>
            </a:r>
          </a:p>
          <a:p>
            <a:pPr marL="342900" indent="-342900" algn="just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marL="342900" indent="-342900" algn="just">
              <a:buSzPct val="100000"/>
              <a:buFont typeface="Courier New"/>
              <a:buChar char="❖"/>
              <a:defRPr sz="8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algn="just"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- </a:t>
            </a:r>
            <a:r>
              <a:rPr lang="fr-FR" dirty="0"/>
              <a:t> Le 25/05/20, FNE-LR, ECCLA font un CP commun pour dénoncer l’AP </a:t>
            </a:r>
            <a:r>
              <a:rPr lang="fr-FR" sz="2000" dirty="0">
                <a:sym typeface="Courier New"/>
              </a:rPr>
              <a:t>autorisant l’épandage par hélicoptère des pesticides sur le vignoble audois et héraultais.</a:t>
            </a:r>
          </a:p>
          <a:p>
            <a:pPr algn="just"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endParaRPr lang="fr-FR" sz="2000" dirty="0">
              <a:sym typeface="Courier New"/>
            </a:endParaRPr>
          </a:p>
          <a:p>
            <a:pPr algn="just"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lang="fr-FR" sz="2000" dirty="0">
                <a:sym typeface="Courier New"/>
              </a:rPr>
              <a:t>Pour rappel, depuis 2010, la loi interdit l’épandage aérien des pesticides en raison des conséquences sanitaires et environnementales. </a:t>
            </a:r>
          </a:p>
          <a:p>
            <a:pPr algn="just"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</p:txBody>
      </p:sp>
      <p:pic>
        <p:nvPicPr>
          <p:cNvPr id="342" name="Image 1" descr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5717" y="5066872"/>
            <a:ext cx="2279526" cy="151388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95270428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27</a:t>
            </a:fld>
            <a:endParaRPr/>
          </a:p>
        </p:txBody>
      </p:sp>
      <p:sp>
        <p:nvSpPr>
          <p:cNvPr id="345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6488" y="792162"/>
            <a:ext cx="6767512" cy="763588"/>
          </a:xfrm>
          <a:prstGeom prst="rect">
            <a:avLst/>
          </a:prstGeom>
        </p:spPr>
        <p:txBody>
          <a:bodyPr lIns="44999" tIns="44999" rIns="44999" bIns="44999"/>
          <a:lstStyle/>
          <a:p>
            <a:pPr marL="0" indent="0" algn="ctr">
              <a:spcBef>
                <a:spcPts val="0"/>
              </a:spcBef>
              <a:buSzTx/>
              <a:buFont typeface="Wingdings 3"/>
              <a:buNone/>
              <a:defRPr sz="800"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0" indent="0">
              <a:spcBef>
                <a:spcPts val="0"/>
              </a:spcBef>
              <a:buSzTx/>
              <a:buFont typeface="Wingdings 3"/>
              <a:buNone/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Pesticides</a:t>
            </a:r>
          </a:p>
        </p:txBody>
      </p:sp>
      <p:pic>
        <p:nvPicPr>
          <p:cNvPr id="346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3" y="610498"/>
            <a:ext cx="1359001" cy="1007643"/>
          </a:xfrm>
          <a:prstGeom prst="rect">
            <a:avLst/>
          </a:prstGeom>
          <a:ln w="12700">
            <a:miter lim="400000"/>
          </a:ln>
        </p:spPr>
      </p:pic>
      <p:sp>
        <p:nvSpPr>
          <p:cNvPr id="347" name="ZoneTexte 10"/>
          <p:cNvSpPr txBox="1"/>
          <p:nvPr/>
        </p:nvSpPr>
        <p:spPr>
          <a:xfrm>
            <a:off x="544957" y="1424976"/>
            <a:ext cx="8195203" cy="4261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algn="just">
              <a:defRPr sz="3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n</a:t>
            </a:r>
            <a:endParaRPr sz="2000" dirty="0"/>
          </a:p>
          <a:p>
            <a:pPr algn="just">
              <a:defRPr sz="8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sz="2000" dirty="0"/>
          </a:p>
          <a:p>
            <a:pPr marL="342900" indent="-342900" algn="just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Nous </a:t>
            </a:r>
            <a:r>
              <a:rPr dirty="0" err="1"/>
              <a:t>voulons</a:t>
            </a:r>
            <a:r>
              <a:rPr dirty="0"/>
              <a:t> des </a:t>
            </a:r>
            <a:r>
              <a:rPr dirty="0" err="1"/>
              <a:t>coquelicots</a:t>
            </a:r>
            <a:r>
              <a:rPr dirty="0"/>
              <a:t> </a:t>
            </a:r>
          </a:p>
          <a:p>
            <a:pPr marL="342900" indent="-342900" algn="just">
              <a:buSzPct val="100000"/>
              <a:buFont typeface="Courier New"/>
              <a:buChar char="❖"/>
              <a:defRPr sz="8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algn="just"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</a:t>
            </a:r>
            <a:r>
              <a:rPr dirty="0" err="1"/>
              <a:t>Campagne</a:t>
            </a:r>
            <a:r>
              <a:rPr dirty="0"/>
              <a:t> </a:t>
            </a:r>
            <a:r>
              <a:rPr dirty="0" err="1"/>
              <a:t>nationale</a:t>
            </a:r>
            <a:r>
              <a:rPr dirty="0"/>
              <a:t> pour </a:t>
            </a:r>
            <a:r>
              <a:rPr dirty="0" err="1"/>
              <a:t>l’interdiction</a:t>
            </a:r>
            <a:r>
              <a:rPr dirty="0"/>
              <a:t> des pesticides, </a:t>
            </a:r>
            <a:r>
              <a:rPr dirty="0" err="1"/>
              <a:t>d’une</a:t>
            </a:r>
            <a:r>
              <a:rPr dirty="0"/>
              <a:t> durée de deux </a:t>
            </a:r>
            <a:r>
              <a:rPr dirty="0" err="1"/>
              <a:t>ans</a:t>
            </a:r>
            <a:r>
              <a:rPr dirty="0"/>
              <a:t> avec : </a:t>
            </a:r>
            <a:endParaRPr dirty="0">
              <a:solidFill>
                <a:srgbClr val="C00000"/>
              </a:solidFill>
            </a:endParaRPr>
          </a:p>
          <a:p>
            <a:pPr marL="342900" indent="-342900" algn="just">
              <a:buSzPct val="100000"/>
              <a:buChar char="-"/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Une </a:t>
            </a:r>
            <a:r>
              <a:rPr dirty="0" err="1"/>
              <a:t>pétition</a:t>
            </a:r>
            <a:r>
              <a:rPr dirty="0"/>
              <a:t> (</a:t>
            </a:r>
            <a:r>
              <a:rPr dirty="0" err="1"/>
              <a:t>objectif</a:t>
            </a:r>
            <a:r>
              <a:rPr dirty="0"/>
              <a:t> 5.000.000 de</a:t>
            </a:r>
          </a:p>
          <a:p>
            <a:pPr algn="just"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signatures).</a:t>
            </a:r>
          </a:p>
          <a:p>
            <a:pPr algn="just"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marL="342900" indent="-342900" algn="just">
              <a:buSzPct val="100000"/>
              <a:buChar char="-"/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Des </a:t>
            </a:r>
            <a:r>
              <a:rPr dirty="0" err="1"/>
              <a:t>réunions</a:t>
            </a:r>
            <a:r>
              <a:rPr dirty="0"/>
              <a:t> </a:t>
            </a:r>
            <a:r>
              <a:rPr dirty="0" err="1"/>
              <a:t>mensuelles</a:t>
            </a:r>
            <a:r>
              <a:rPr dirty="0"/>
              <a:t> </a:t>
            </a:r>
            <a:r>
              <a:rPr dirty="0" err="1"/>
              <a:t>partout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France et, </a:t>
            </a:r>
          </a:p>
          <a:p>
            <a:pPr algn="just"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à Narbonne, </a:t>
            </a:r>
            <a:r>
              <a:rPr dirty="0" err="1"/>
              <a:t>tous</a:t>
            </a:r>
            <a:r>
              <a:rPr dirty="0"/>
              <a:t> les 1er </a:t>
            </a:r>
            <a:r>
              <a:rPr dirty="0" err="1"/>
              <a:t>vendredi</a:t>
            </a:r>
            <a:r>
              <a:rPr dirty="0"/>
              <a:t> de </a:t>
            </a:r>
            <a:r>
              <a:rPr dirty="0" err="1"/>
              <a:t>chaque</a:t>
            </a:r>
            <a:r>
              <a:rPr dirty="0"/>
              <a:t> </a:t>
            </a:r>
            <a:r>
              <a:rPr dirty="0" err="1"/>
              <a:t>mois</a:t>
            </a:r>
            <a:endParaRPr dirty="0">
              <a:solidFill>
                <a:srgbClr val="C00000"/>
              </a:solidFill>
            </a:endParaRPr>
          </a:p>
          <a:p>
            <a:pPr algn="just"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à 17h sur les </a:t>
            </a:r>
            <a:r>
              <a:rPr dirty="0" err="1"/>
              <a:t>Barques</a:t>
            </a:r>
            <a:r>
              <a:rPr dirty="0"/>
              <a:t>.</a:t>
            </a:r>
          </a:p>
          <a:p>
            <a:pPr algn="just"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algn="just"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- </a:t>
            </a:r>
            <a:r>
              <a:rPr lang="fr-FR" dirty="0"/>
              <a:t>ECCLA a s</a:t>
            </a:r>
            <a:r>
              <a:rPr dirty="0" err="1"/>
              <a:t>uspendu</a:t>
            </a:r>
            <a:r>
              <a:rPr lang="fr-FR" dirty="0"/>
              <a:t> ces réunions</a:t>
            </a:r>
            <a:r>
              <a:rPr dirty="0"/>
              <a:t> </a:t>
            </a:r>
            <a:r>
              <a:rPr dirty="0" err="1"/>
              <a:t>durant</a:t>
            </a:r>
            <a:r>
              <a:rPr dirty="0"/>
              <a:t> </a:t>
            </a:r>
            <a:endParaRPr lang="fr-FR" dirty="0"/>
          </a:p>
          <a:p>
            <a:pPr algn="just"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l’hiver</a:t>
            </a:r>
            <a:r>
              <a:rPr lang="fr-FR" dirty="0"/>
              <a:t>.</a:t>
            </a:r>
            <a:endParaRPr dirty="0"/>
          </a:p>
        </p:txBody>
      </p:sp>
      <p:pic>
        <p:nvPicPr>
          <p:cNvPr id="348" name="Image 2" descr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5638" y="5033625"/>
            <a:ext cx="2151936" cy="146707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28</a:t>
            </a:fld>
            <a:endParaRPr/>
          </a:p>
        </p:txBody>
      </p:sp>
      <p:sp>
        <p:nvSpPr>
          <p:cNvPr id="327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4900" y="587375"/>
            <a:ext cx="6769100" cy="687389"/>
          </a:xfrm>
          <a:prstGeom prst="rect">
            <a:avLst/>
          </a:prstGeom>
        </p:spPr>
        <p:txBody>
          <a:bodyPr lIns="44999" tIns="44999" rIns="44999" bIns="44999"/>
          <a:lstStyle>
            <a:lvl1pPr marL="0" indent="0">
              <a:spcBef>
                <a:spcPts val="0"/>
              </a:spcBef>
              <a:buSzTx/>
              <a:buFont typeface="Wingdings 3"/>
              <a:buNone/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    Risques Industriels</a:t>
            </a:r>
          </a:p>
        </p:txBody>
      </p:sp>
      <p:pic>
        <p:nvPicPr>
          <p:cNvPr id="328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79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329" name="ZoneTexte 1"/>
          <p:cNvSpPr txBox="1"/>
          <p:nvPr/>
        </p:nvSpPr>
        <p:spPr>
          <a:xfrm>
            <a:off x="172925" y="1700808"/>
            <a:ext cx="8640962" cy="2669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285750" indent="-285750">
              <a:buSzPct val="100000"/>
              <a:buFont typeface="Courier New"/>
              <a:buChar char="❖"/>
              <a:defRPr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</a:t>
            </a:r>
            <a:r>
              <a:rPr sz="2000"/>
              <a:t>Usines à bitume</a:t>
            </a:r>
          </a:p>
          <a:p>
            <a:pPr marL="285750" indent="-285750">
              <a:buSzPct val="100000"/>
              <a:buFont typeface="Courier New"/>
              <a:buChar char="❖"/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sz="2000"/>
          </a:p>
          <a:p>
            <a:pPr marL="285750" indent="-285750" algn="just">
              <a:buSzPct val="100000"/>
              <a:buChar char="-"/>
              <a:defRPr b="1">
                <a:solidFill>
                  <a:srgbClr val="0D0D0D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Suite au projet délirant du triplement des voies des autoroutes A9/A61 auquel ECCLA s’est opposé à l’E.P., mais qui n’a mobilisé personne… 2 projets d’usines à bitume ont soulevés beaucoup de contestations des riverains.</a:t>
            </a:r>
            <a:endParaRPr>
              <a:solidFill>
                <a:srgbClr val="C00000"/>
              </a:solidFill>
            </a:endParaRPr>
          </a:p>
          <a:p>
            <a:pPr algn="just">
              <a:defRPr b="1">
                <a:solidFill>
                  <a:srgbClr val="0D0D0D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</a:t>
            </a:r>
            <a:endParaRPr>
              <a:solidFill>
                <a:srgbClr val="C00000"/>
              </a:solidFill>
            </a:endParaRPr>
          </a:p>
          <a:p>
            <a:pPr algn="just">
              <a:defRPr b="1">
                <a:solidFill>
                  <a:srgbClr val="0D0D0D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- ECCLA fait un CP expliquant sa position </a:t>
            </a:r>
            <a:endParaRPr>
              <a:solidFill>
                <a:srgbClr val="C00000"/>
              </a:solidFill>
            </a:endParaRPr>
          </a:p>
        </p:txBody>
      </p:sp>
      <p:pic>
        <p:nvPicPr>
          <p:cNvPr id="330" name="Image 2" descr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100" y="5157191"/>
            <a:ext cx="2032788" cy="14822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29</a:t>
            </a:fld>
            <a:endParaRPr/>
          </a:p>
        </p:txBody>
      </p:sp>
      <p:sp>
        <p:nvSpPr>
          <p:cNvPr id="357" name="Titre 4"/>
          <p:cNvSpPr txBox="1">
            <a:spLocks noGrp="1"/>
          </p:cNvSpPr>
          <p:nvPr>
            <p:ph type="title" idx="4294967295"/>
          </p:nvPr>
        </p:nvSpPr>
        <p:spPr>
          <a:xfrm>
            <a:off x="0" y="26987"/>
            <a:ext cx="1997075" cy="503239"/>
          </a:xfrm>
          <a:prstGeom prst="rect">
            <a:avLst/>
          </a:prstGeom>
        </p:spPr>
        <p:txBody>
          <a:bodyPr lIns="44999" tIns="44999" rIns="44999" bIns="44999"/>
          <a:lstStyle>
            <a:lvl1pPr defTabSz="832102">
              <a:defRPr sz="2600">
                <a:solidFill>
                  <a:srgbClr val="C00000"/>
                </a:solidFill>
              </a:defRPr>
            </a:lvl1pPr>
          </a:lstStyle>
          <a:p>
            <a:r>
              <a:t> </a:t>
            </a:r>
          </a:p>
        </p:txBody>
      </p:sp>
      <p:sp>
        <p:nvSpPr>
          <p:cNvPr id="358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6488" y="792162"/>
            <a:ext cx="6767512" cy="763588"/>
          </a:xfrm>
          <a:prstGeom prst="rect">
            <a:avLst/>
          </a:prstGeom>
        </p:spPr>
        <p:txBody>
          <a:bodyPr lIns="44999" tIns="44999" rIns="44999" bIns="44999"/>
          <a:lstStyle/>
          <a:p>
            <a:pPr marL="0" indent="0" algn="ctr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24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</a:t>
            </a:r>
            <a:r>
              <a:rPr i="1">
                <a:solidFill>
                  <a:srgbClr val="00B050"/>
                </a:solidFill>
              </a:rPr>
              <a:t>Risques industriels : </a:t>
            </a:r>
          </a:p>
          <a:p>
            <a:pPr marL="0" indent="0" algn="ctr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ORANO/ AREVA</a:t>
            </a:r>
          </a:p>
        </p:txBody>
      </p:sp>
      <p:pic>
        <p:nvPicPr>
          <p:cNvPr id="359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79"/>
            <a:ext cx="1359001" cy="1007642"/>
          </a:xfrm>
          <a:prstGeom prst="rect">
            <a:avLst/>
          </a:prstGeom>
          <a:ln w="12700">
            <a:miter lim="400000"/>
          </a:ln>
        </p:spPr>
      </p:pic>
      <p:pic>
        <p:nvPicPr>
          <p:cNvPr id="360" name="Image 9" descr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48" y="4866818"/>
            <a:ext cx="2115712" cy="1440589"/>
          </a:xfrm>
          <a:prstGeom prst="rect">
            <a:avLst/>
          </a:prstGeom>
          <a:ln w="12700">
            <a:miter lim="400000"/>
          </a:ln>
        </p:spPr>
      </p:pic>
      <p:sp>
        <p:nvSpPr>
          <p:cNvPr id="361" name="ZoneTexte 7"/>
          <p:cNvSpPr txBox="1"/>
          <p:nvPr/>
        </p:nvSpPr>
        <p:spPr>
          <a:xfrm>
            <a:off x="380064" y="1589595"/>
            <a:ext cx="8049842" cy="3939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285750" indent="-285750" algn="just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Observatoire des rejets d’ORANO :</a:t>
            </a:r>
          </a:p>
          <a:p>
            <a:pPr marL="285750" indent="-285750" algn="just">
              <a:buSzPct val="100000"/>
              <a:buFont typeface="Courier New"/>
              <a:buChar char="❖"/>
              <a:defRPr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Second rapport de l’Observatoire depuis sa création en 2018:</a:t>
            </a: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- Les recommandations du premier rapport ont été mises en œuvre.</a:t>
            </a: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285750" indent="-285750" algn="just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Ce second rapport met en évidence un problème de capacité de mesures des laboratoires.</a:t>
            </a: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285750" indent="-285750" algn="just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Les mesures actuelles  ne permettent pas </a:t>
            </a: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 comprendre la circulation des eaux </a:t>
            </a: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souterraines.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7977596" y="6444699"/>
            <a:ext cx="16408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203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6488" y="549275"/>
            <a:ext cx="6767512" cy="719139"/>
          </a:xfrm>
          <a:prstGeom prst="rect">
            <a:avLst/>
          </a:prstGeom>
        </p:spPr>
        <p:txBody>
          <a:bodyPr lIns="44999" tIns="44999" rIns="44999" bIns="44999"/>
          <a:lstStyle/>
          <a:p>
            <a:pPr marL="0" indent="0" algn="ctr" defTabSz="773946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22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Ecologie du Carcassonnais,</a:t>
            </a:r>
            <a:endParaRPr sz="2000"/>
          </a:p>
          <a:p>
            <a:pPr marL="0" indent="0" algn="ctr" defTabSz="773946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22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des Corbières et du Littoral Audois</a:t>
            </a:r>
          </a:p>
        </p:txBody>
      </p:sp>
      <p:pic>
        <p:nvPicPr>
          <p:cNvPr id="204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40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205" name="ZoneTexte 9"/>
          <p:cNvSpPr txBox="1"/>
          <p:nvPr/>
        </p:nvSpPr>
        <p:spPr>
          <a:xfrm>
            <a:off x="683567" y="2569726"/>
            <a:ext cx="7920881" cy="688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4000" b="1" i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Vie associative</a:t>
            </a:r>
          </a:p>
        </p:txBody>
      </p:sp>
      <p:pic>
        <p:nvPicPr>
          <p:cNvPr id="206" name="Image 6" descr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629568" y="4574981"/>
            <a:ext cx="2171734" cy="1628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30</a:t>
            </a:fld>
            <a:endParaRPr/>
          </a:p>
        </p:txBody>
      </p:sp>
      <p:sp>
        <p:nvSpPr>
          <p:cNvPr id="364" name="Titre 4"/>
          <p:cNvSpPr txBox="1">
            <a:spLocks noGrp="1"/>
          </p:cNvSpPr>
          <p:nvPr>
            <p:ph type="title" idx="4294967295"/>
          </p:nvPr>
        </p:nvSpPr>
        <p:spPr>
          <a:xfrm>
            <a:off x="0" y="26987"/>
            <a:ext cx="1997075" cy="503239"/>
          </a:xfrm>
          <a:prstGeom prst="rect">
            <a:avLst/>
          </a:prstGeom>
        </p:spPr>
        <p:txBody>
          <a:bodyPr lIns="44999" tIns="44999" rIns="44999" bIns="44999"/>
          <a:lstStyle>
            <a:lvl1pPr defTabSz="832102">
              <a:defRPr sz="2600">
                <a:solidFill>
                  <a:srgbClr val="C00000"/>
                </a:solidFill>
              </a:defRPr>
            </a:lvl1pPr>
          </a:lstStyle>
          <a:p>
            <a:r>
              <a:t> </a:t>
            </a:r>
          </a:p>
        </p:txBody>
      </p:sp>
      <p:sp>
        <p:nvSpPr>
          <p:cNvPr id="365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6488" y="792162"/>
            <a:ext cx="6767512" cy="763588"/>
          </a:xfrm>
          <a:prstGeom prst="rect">
            <a:avLst/>
          </a:prstGeom>
        </p:spPr>
        <p:txBody>
          <a:bodyPr lIns="44999" tIns="44999" rIns="44999" bIns="44999"/>
          <a:lstStyle/>
          <a:p>
            <a:pPr marL="0" indent="0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24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</a:t>
            </a:r>
            <a:r>
              <a:rPr i="1">
                <a:solidFill>
                  <a:srgbClr val="00B050"/>
                </a:solidFill>
              </a:rPr>
              <a:t>Risques industriels :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ORANO/ AREVA</a:t>
            </a:r>
          </a:p>
        </p:txBody>
      </p:sp>
      <p:pic>
        <p:nvPicPr>
          <p:cNvPr id="366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79"/>
            <a:ext cx="1359001" cy="1007642"/>
          </a:xfrm>
          <a:prstGeom prst="rect">
            <a:avLst/>
          </a:prstGeom>
          <a:ln w="12700">
            <a:miter lim="400000"/>
          </a:ln>
        </p:spPr>
      </p:pic>
      <p:pic>
        <p:nvPicPr>
          <p:cNvPr id="367" name="Image 9" descr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48" y="4866818"/>
            <a:ext cx="2115712" cy="1440589"/>
          </a:xfrm>
          <a:prstGeom prst="rect">
            <a:avLst/>
          </a:prstGeom>
          <a:ln w="12700">
            <a:miter lim="400000"/>
          </a:ln>
        </p:spPr>
      </p:pic>
      <p:sp>
        <p:nvSpPr>
          <p:cNvPr id="368" name="ZoneTexte 7"/>
          <p:cNvSpPr txBox="1"/>
          <p:nvPr/>
        </p:nvSpPr>
        <p:spPr>
          <a:xfrm>
            <a:off x="380064" y="1589595"/>
            <a:ext cx="8049842" cy="3685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285750" indent="-285750" algn="just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Débat sur la gestion des déchets nucléaires:</a:t>
            </a:r>
          </a:p>
          <a:p>
            <a:pPr marL="285750" indent="-285750" algn="just">
              <a:buSzPct val="100000"/>
              <a:buFont typeface="Courier New"/>
              <a:buChar char="❖"/>
              <a:defRPr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285750" indent="-285750" algn="just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Un débat national sur la gestion des déchets nucléaires a lieu dans toute la France sous l’égide de la CNDP.</a:t>
            </a: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285750" indent="-285750" algn="just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Un cahier d’acteur dédié à ORANO-Malvési est rédigé en collaboration avec FNE-LR</a:t>
            </a:r>
          </a:p>
          <a:p>
            <a:pPr marL="285750" indent="-285750" algn="just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285750" indent="-285750" algn="just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Une séance a lieu à Narbonne le 06/06/19 à l’initiative d’ECCLA.</a:t>
            </a:r>
          </a:p>
          <a:p>
            <a:pPr marL="285750" indent="-285750" algn="just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285750" indent="-285750" algn="just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Elle a rassemblé près de 400 personnes des</a:t>
            </a: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2 bords (opposants à TDN et salariés).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31</a:t>
            </a:fld>
            <a:endParaRPr/>
          </a:p>
        </p:txBody>
      </p:sp>
      <p:sp>
        <p:nvSpPr>
          <p:cNvPr id="371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6488" y="792162"/>
            <a:ext cx="6767512" cy="763588"/>
          </a:xfrm>
          <a:prstGeom prst="rect">
            <a:avLst/>
          </a:prstGeom>
        </p:spPr>
        <p:txBody>
          <a:bodyPr lIns="44999" tIns="44999" rIns="44999" bIns="44999"/>
          <a:lstStyle/>
          <a:p>
            <a:pPr marL="0" indent="0" algn="ctr" defTabSz="807139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23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</a:t>
            </a:r>
            <a:r>
              <a:rPr i="1">
                <a:solidFill>
                  <a:srgbClr val="00B050"/>
                </a:solidFill>
              </a:rPr>
              <a:t>Risques industriels  </a:t>
            </a:r>
          </a:p>
          <a:p>
            <a:pPr marL="0" indent="0" algn="ctr" defTabSz="807139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23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autres CSS et CLI</a:t>
            </a:r>
          </a:p>
        </p:txBody>
      </p:sp>
      <p:pic>
        <p:nvPicPr>
          <p:cNvPr id="372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79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373" name="ZoneTexte 1"/>
          <p:cNvSpPr txBox="1"/>
          <p:nvPr/>
        </p:nvSpPr>
        <p:spPr>
          <a:xfrm>
            <a:off x="369902" y="1722410"/>
            <a:ext cx="8306552" cy="45858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5750" indent="-285750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Salsigne</a:t>
            </a:r>
            <a:r>
              <a:rPr dirty="0"/>
              <a:t> </a:t>
            </a:r>
          </a:p>
          <a:p>
            <a:pPr marL="285750" indent="-285750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lvl="1"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- Les </a:t>
            </a:r>
            <a:r>
              <a:rPr dirty="0" err="1"/>
              <a:t>inondations</a:t>
            </a:r>
            <a:r>
              <a:rPr dirty="0"/>
              <a:t> de 2018 </a:t>
            </a:r>
            <a:r>
              <a:rPr dirty="0" err="1"/>
              <a:t>ont</a:t>
            </a:r>
            <a:r>
              <a:rPr dirty="0"/>
              <a:t> fait </a:t>
            </a:r>
            <a:r>
              <a:rPr dirty="0" err="1"/>
              <a:t>partir</a:t>
            </a:r>
            <a:r>
              <a:rPr dirty="0"/>
              <a:t> des </a:t>
            </a:r>
            <a:r>
              <a:rPr dirty="0" err="1"/>
              <a:t>quantités</a:t>
            </a:r>
            <a:r>
              <a:rPr dirty="0"/>
              <a:t> </a:t>
            </a:r>
            <a:r>
              <a:rPr dirty="0" err="1"/>
              <a:t>importantes</a:t>
            </a:r>
            <a:r>
              <a:rPr dirty="0"/>
              <a:t> </a:t>
            </a:r>
            <a:r>
              <a:rPr dirty="0" err="1"/>
              <a:t>d’arsenic</a:t>
            </a:r>
            <a:r>
              <a:rPr dirty="0"/>
              <a:t> dans les </a:t>
            </a:r>
            <a:r>
              <a:rPr dirty="0" err="1"/>
              <a:t>milieux</a:t>
            </a:r>
            <a:r>
              <a:rPr dirty="0"/>
              <a:t>.</a:t>
            </a:r>
          </a:p>
          <a:p>
            <a:pPr marL="742950" lvl="1" indent="-285750" algn="just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Accroissement</a:t>
            </a:r>
            <a:r>
              <a:rPr dirty="0"/>
              <a:t> du </a:t>
            </a:r>
            <a:r>
              <a:rPr dirty="0" err="1"/>
              <a:t>nombre</a:t>
            </a:r>
            <a:r>
              <a:rPr dirty="0"/>
              <a:t> </a:t>
            </a:r>
            <a:r>
              <a:rPr dirty="0" err="1"/>
              <a:t>d’enfants</a:t>
            </a:r>
            <a:r>
              <a:rPr dirty="0"/>
              <a:t>  </a:t>
            </a:r>
            <a:r>
              <a:rPr dirty="0" err="1"/>
              <a:t>présentant</a:t>
            </a:r>
            <a:r>
              <a:rPr dirty="0"/>
              <a:t> des </a:t>
            </a:r>
            <a:r>
              <a:rPr dirty="0" err="1"/>
              <a:t>taux</a:t>
            </a:r>
            <a:r>
              <a:rPr dirty="0"/>
              <a:t> </a:t>
            </a:r>
            <a:r>
              <a:rPr dirty="0" err="1"/>
              <a:t>élevés</a:t>
            </a:r>
            <a:r>
              <a:rPr dirty="0"/>
              <a:t> </a:t>
            </a:r>
            <a:r>
              <a:rPr dirty="0" err="1"/>
              <a:t>d’arsenic</a:t>
            </a:r>
            <a:r>
              <a:rPr dirty="0"/>
              <a:t> dans le sang.</a:t>
            </a:r>
          </a:p>
          <a:p>
            <a:pPr marL="742950" lvl="1" indent="-285750" algn="just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Intervention de </a:t>
            </a:r>
            <a:r>
              <a:rPr dirty="0" err="1"/>
              <a:t>plusieurs</a:t>
            </a:r>
            <a:r>
              <a:rPr dirty="0"/>
              <a:t> </a:t>
            </a:r>
            <a:r>
              <a:rPr dirty="0" err="1"/>
              <a:t>organismes</a:t>
            </a:r>
            <a:r>
              <a:rPr dirty="0"/>
              <a:t> </a:t>
            </a:r>
            <a:r>
              <a:rPr dirty="0" err="1"/>
              <a:t>sanitaires</a:t>
            </a:r>
            <a:r>
              <a:rPr dirty="0"/>
              <a:t>  HAS, ARS, </a:t>
            </a:r>
            <a:r>
              <a:rPr dirty="0" err="1"/>
              <a:t>centre</a:t>
            </a:r>
            <a:r>
              <a:rPr dirty="0"/>
              <a:t> anti-poison…</a:t>
            </a:r>
          </a:p>
          <a:p>
            <a:pPr marL="742950" lvl="1" indent="-285750" algn="just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Plan  de 50 </a:t>
            </a:r>
            <a:r>
              <a:rPr dirty="0" err="1"/>
              <a:t>mesures</a:t>
            </a:r>
            <a:r>
              <a:rPr dirty="0"/>
              <a:t> </a:t>
            </a:r>
            <a:r>
              <a:rPr dirty="0" err="1"/>
              <a:t>présentés</a:t>
            </a:r>
            <a:r>
              <a:rPr dirty="0"/>
              <a:t> par la </a:t>
            </a:r>
            <a:r>
              <a:rPr dirty="0" err="1"/>
              <a:t>Préfecture</a:t>
            </a:r>
            <a:r>
              <a:rPr dirty="0"/>
              <a:t>, </a:t>
            </a:r>
            <a:r>
              <a:rPr dirty="0" err="1"/>
              <a:t>mais</a:t>
            </a:r>
            <a:r>
              <a:rPr dirty="0"/>
              <a:t>  </a:t>
            </a:r>
            <a:r>
              <a:rPr dirty="0" err="1"/>
              <a:t>en</a:t>
            </a:r>
            <a:r>
              <a:rPr dirty="0"/>
              <a:t> fait </a:t>
            </a:r>
            <a:r>
              <a:rPr dirty="0" err="1"/>
              <a:t>seulement</a:t>
            </a:r>
            <a:r>
              <a:rPr dirty="0"/>
              <a:t> 25…</a:t>
            </a:r>
          </a:p>
          <a:p>
            <a:pPr marL="742950" lvl="1" indent="-285750" algn="just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Mais</a:t>
            </a:r>
            <a:r>
              <a:rPr dirty="0"/>
              <a:t>, </a:t>
            </a:r>
            <a:r>
              <a:rPr dirty="0" err="1"/>
              <a:t>il</a:t>
            </a:r>
            <a:r>
              <a:rPr dirty="0"/>
              <a:t> manque </a:t>
            </a:r>
            <a:r>
              <a:rPr dirty="0" err="1"/>
              <a:t>toujours</a:t>
            </a:r>
            <a:r>
              <a:rPr lang="fr-FR" dirty="0"/>
              <a:t> </a:t>
            </a:r>
            <a:r>
              <a:rPr dirty="0"/>
              <a:t>la </a:t>
            </a:r>
            <a:r>
              <a:rPr dirty="0" err="1"/>
              <a:t>cartographie</a:t>
            </a:r>
            <a:r>
              <a:rPr dirty="0"/>
              <a:t> et un début   de </a:t>
            </a:r>
            <a:r>
              <a:rPr dirty="0" err="1"/>
              <a:t>dépollution</a:t>
            </a:r>
            <a:r>
              <a:rPr dirty="0"/>
              <a:t> visible…!</a:t>
            </a:r>
          </a:p>
          <a:p>
            <a:pPr marL="742950" lvl="1" indent="-285750" algn="just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Une Commission </a:t>
            </a:r>
            <a:r>
              <a:rPr dirty="0" err="1"/>
              <a:t>d’Enquête</a:t>
            </a:r>
            <a:r>
              <a:rPr dirty="0"/>
              <a:t> du </a:t>
            </a:r>
            <a:r>
              <a:rPr dirty="0" err="1"/>
              <a:t>Sénat</a:t>
            </a:r>
            <a:r>
              <a:rPr dirty="0"/>
              <a:t> a </a:t>
            </a:r>
            <a:r>
              <a:rPr dirty="0" err="1"/>
              <a:t>été</a:t>
            </a:r>
            <a:endParaRPr dirty="0"/>
          </a:p>
          <a:p>
            <a:pPr lvl="1"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votée</a:t>
            </a:r>
            <a:r>
              <a:rPr dirty="0"/>
              <a:t> </a:t>
            </a:r>
            <a:r>
              <a:rPr dirty="0" err="1"/>
              <a:t>dont</a:t>
            </a:r>
            <a:r>
              <a:rPr dirty="0"/>
              <a:t> </a:t>
            </a:r>
            <a:r>
              <a:rPr dirty="0" err="1"/>
              <a:t>Salsigne</a:t>
            </a:r>
            <a:r>
              <a:rPr dirty="0"/>
              <a:t> fait </a:t>
            </a:r>
            <a:r>
              <a:rPr dirty="0" err="1"/>
              <a:t>partie</a:t>
            </a:r>
            <a:r>
              <a:rPr dirty="0"/>
              <a:t>. </a:t>
            </a:r>
            <a:endParaRPr lang="fr-FR" dirty="0"/>
          </a:p>
          <a:p>
            <a:pPr lvl="1"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FNE a </a:t>
            </a:r>
            <a:r>
              <a:rPr dirty="0" err="1"/>
              <a:t>été</a:t>
            </a:r>
            <a:r>
              <a:rPr lang="fr-FR" dirty="0"/>
              <a:t> </a:t>
            </a:r>
            <a:r>
              <a:rPr dirty="0" err="1"/>
              <a:t>auditionnée</a:t>
            </a:r>
            <a:r>
              <a:rPr dirty="0"/>
              <a:t> (avec ECCLA pour </a:t>
            </a:r>
            <a:endParaRPr lang="fr-FR" dirty="0"/>
          </a:p>
          <a:p>
            <a:pPr lvl="1"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lang="fr-FR" dirty="0"/>
              <a:t>S</a:t>
            </a:r>
            <a:r>
              <a:rPr dirty="0" err="1"/>
              <a:t>alsigne</a:t>
            </a:r>
            <a:r>
              <a:rPr dirty="0"/>
              <a:t>)</a:t>
            </a:r>
          </a:p>
        </p:txBody>
      </p:sp>
      <p:pic>
        <p:nvPicPr>
          <p:cNvPr id="374" name="Image 2" descr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0316" y="5064459"/>
            <a:ext cx="2191368" cy="140990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32</a:t>
            </a:fld>
            <a:endParaRPr/>
          </a:p>
        </p:txBody>
      </p:sp>
      <p:sp>
        <p:nvSpPr>
          <p:cNvPr id="377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6488" y="792162"/>
            <a:ext cx="6767512" cy="763588"/>
          </a:xfrm>
          <a:prstGeom prst="rect">
            <a:avLst/>
          </a:prstGeom>
        </p:spPr>
        <p:txBody>
          <a:bodyPr lIns="44999" tIns="44999" rIns="44999" bIns="44999"/>
          <a:lstStyle/>
          <a:p>
            <a:pPr marL="0" indent="0" defTabSz="807139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23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</a:t>
            </a:r>
            <a:r>
              <a:rPr i="1">
                <a:solidFill>
                  <a:srgbClr val="00B050"/>
                </a:solidFill>
              </a:rPr>
              <a:t>Risques industriels  </a:t>
            </a:r>
          </a:p>
          <a:p>
            <a:pPr marL="0" indent="0" defTabSz="807139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23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autres CSS et CLI</a:t>
            </a:r>
          </a:p>
        </p:txBody>
      </p:sp>
      <p:pic>
        <p:nvPicPr>
          <p:cNvPr id="378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79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379" name="ZoneTexte 1"/>
          <p:cNvSpPr txBox="1"/>
          <p:nvPr/>
        </p:nvSpPr>
        <p:spPr>
          <a:xfrm>
            <a:off x="369902" y="1722411"/>
            <a:ext cx="8306552" cy="2199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1"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285750" indent="-285750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PLN </a:t>
            </a:r>
          </a:p>
          <a:p>
            <a:pPr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- </a:t>
            </a:r>
            <a:r>
              <a:rPr>
                <a:solidFill>
                  <a:srgbClr val="000000"/>
                </a:solidFill>
              </a:rPr>
              <a:t>4 SEVESO seuil haut (pétrole, gaz, alcool)</a:t>
            </a:r>
          </a:p>
          <a:p>
            <a:pPr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>
              <a:solidFill>
                <a:srgbClr val="000000"/>
              </a:solidFill>
            </a:endParaRPr>
          </a:p>
          <a:p>
            <a:pPr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- La nouveauté est la disparition du dépôt pétrolier historique en centre ville…, terrains qui sont prévus en urbanisation…!</a:t>
            </a:r>
          </a:p>
        </p:txBody>
      </p:sp>
      <p:pic>
        <p:nvPicPr>
          <p:cNvPr id="380" name="Image 2" descr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48" y="5192245"/>
            <a:ext cx="2074511" cy="13467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33</a:t>
            </a:fld>
            <a:endParaRPr/>
          </a:p>
        </p:txBody>
      </p:sp>
      <p:sp>
        <p:nvSpPr>
          <p:cNvPr id="383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6488" y="792162"/>
            <a:ext cx="6767512" cy="763588"/>
          </a:xfrm>
          <a:prstGeom prst="rect">
            <a:avLst/>
          </a:prstGeom>
        </p:spPr>
        <p:txBody>
          <a:bodyPr lIns="44999" tIns="44999" rIns="44999" bIns="44999"/>
          <a:lstStyle/>
          <a:p>
            <a:pPr marL="0" indent="0" defTabSz="807139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23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</a:t>
            </a:r>
            <a:r>
              <a:rPr i="1">
                <a:solidFill>
                  <a:srgbClr val="00B050"/>
                </a:solidFill>
              </a:rPr>
              <a:t>Risques industriels  </a:t>
            </a:r>
          </a:p>
          <a:p>
            <a:pPr marL="0" indent="0" defTabSz="807139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23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autres CSS et CLI</a:t>
            </a:r>
          </a:p>
        </p:txBody>
      </p:sp>
      <p:pic>
        <p:nvPicPr>
          <p:cNvPr id="384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79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385" name="ZoneTexte 1"/>
          <p:cNvSpPr txBox="1"/>
          <p:nvPr/>
        </p:nvSpPr>
        <p:spPr>
          <a:xfrm>
            <a:off x="369902" y="1722410"/>
            <a:ext cx="8306552" cy="419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1"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285750" indent="-285750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Lafarge PLN</a:t>
            </a:r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</a:t>
            </a:r>
          </a:p>
          <a:p>
            <a:pPr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- Après 10 années de demandes de la part d’ECCLA pour avoir une CSS celle-ci a été enfin créée en 2019.</a:t>
            </a:r>
          </a:p>
          <a:p>
            <a:pPr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285750" indent="-285750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ECCLA en fait partie, mais aussi des riverains constitués en association et touchés par les diverses nuisances.</a:t>
            </a:r>
          </a:p>
          <a:p>
            <a:pPr marL="285750" indent="-285750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285750" indent="-285750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La première réunion, sous l’égide du Sous-préfet, a permis de savoir que Lafarge ne respectait pas son A.P.</a:t>
            </a:r>
          </a:p>
          <a:p>
            <a:pPr marL="285750" indent="-285750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285750" indent="-285750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Donc, aux riverains de se faire entendre et</a:t>
            </a:r>
          </a:p>
          <a:p>
            <a:pPr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à la DREAL de préciser des demandes exactes</a:t>
            </a:r>
          </a:p>
          <a:p>
            <a:pPr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à Lafarge…</a:t>
            </a:r>
          </a:p>
        </p:txBody>
      </p:sp>
      <p:pic>
        <p:nvPicPr>
          <p:cNvPr id="386" name="Image 2" descr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6677" y="5157192"/>
            <a:ext cx="1942810" cy="145523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34</a:t>
            </a:fld>
            <a:endParaRPr/>
          </a:p>
        </p:txBody>
      </p:sp>
      <p:sp>
        <p:nvSpPr>
          <p:cNvPr id="389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4900" y="587375"/>
            <a:ext cx="6769100" cy="687389"/>
          </a:xfrm>
          <a:prstGeom prst="rect">
            <a:avLst/>
          </a:prstGeom>
        </p:spPr>
        <p:txBody>
          <a:bodyPr lIns="44999" tIns="44999" rIns="44999" bIns="44999"/>
          <a:lstStyle>
            <a:lvl1pPr marL="0" indent="0">
              <a:spcBef>
                <a:spcPts val="0"/>
              </a:spcBef>
              <a:buSzTx/>
              <a:buFont typeface="Wingdings 3"/>
              <a:buNone/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          Urbanisme</a:t>
            </a:r>
          </a:p>
        </p:txBody>
      </p:sp>
      <p:pic>
        <p:nvPicPr>
          <p:cNvPr id="390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79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391" name="ZoneTexte 1"/>
          <p:cNvSpPr txBox="1"/>
          <p:nvPr/>
        </p:nvSpPr>
        <p:spPr>
          <a:xfrm>
            <a:off x="498206" y="1818177"/>
            <a:ext cx="8640962" cy="34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5750" indent="-285750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Restaurant de la falaise de Leucate:</a:t>
            </a:r>
          </a:p>
          <a:p>
            <a:pPr>
              <a:defRPr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</a:t>
            </a:r>
          </a:p>
          <a:p>
            <a:pPr marL="285750" indent="-285750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Ce contentieux dure depuis 2011. </a:t>
            </a:r>
            <a:endParaRPr>
              <a:solidFill>
                <a:srgbClr val="C00000"/>
              </a:solidFill>
            </a:endParaRPr>
          </a:p>
          <a:p>
            <a:pPr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>
              <a:solidFill>
                <a:srgbClr val="C00000"/>
              </a:solidFill>
            </a:endParaRPr>
          </a:p>
          <a:p>
            <a:pPr marL="285750" indent="-285750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Par un jugement du 02/07/19, le Tribunal correctionnel de Narbonne a condamné la commune de Leucate pour diverses infractions au Code de l’Urbanisme concernant la construction d’un restaurant gastronomique dans un site inscrit et Natura 2000.</a:t>
            </a:r>
            <a:endParaRPr>
              <a:solidFill>
                <a:srgbClr val="C00000"/>
              </a:solidFill>
            </a:endParaRPr>
          </a:p>
          <a:p>
            <a:pPr marL="285750" indent="-285750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>
              <a:solidFill>
                <a:srgbClr val="C00000"/>
              </a:solidFill>
            </a:endParaRPr>
          </a:p>
          <a:p>
            <a:pPr marL="285750" indent="-285750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Les associations ECCLA et FNE LR s’étaient portées parties   civiles dans ce dossier.  </a:t>
            </a:r>
            <a:endParaRPr>
              <a:solidFill>
                <a:srgbClr val="C00000"/>
              </a:solidFill>
            </a:endParaRPr>
          </a:p>
        </p:txBody>
      </p:sp>
      <p:pic>
        <p:nvPicPr>
          <p:cNvPr id="392" name="Image 2" descr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5192822"/>
            <a:ext cx="2207909" cy="147653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35</a:t>
            </a:fld>
            <a:endParaRPr/>
          </a:p>
        </p:txBody>
      </p:sp>
      <p:sp>
        <p:nvSpPr>
          <p:cNvPr id="395" name="Titre 4"/>
          <p:cNvSpPr txBox="1">
            <a:spLocks noGrp="1"/>
          </p:cNvSpPr>
          <p:nvPr>
            <p:ph type="title" idx="4294967295"/>
          </p:nvPr>
        </p:nvSpPr>
        <p:spPr>
          <a:xfrm>
            <a:off x="0" y="26987"/>
            <a:ext cx="1997075" cy="503239"/>
          </a:xfrm>
          <a:prstGeom prst="rect">
            <a:avLst/>
          </a:prstGeom>
        </p:spPr>
        <p:txBody>
          <a:bodyPr lIns="44999" tIns="44999" rIns="44999" bIns="44999"/>
          <a:lstStyle>
            <a:lvl1pPr defTabSz="832102">
              <a:defRPr sz="2600">
                <a:solidFill>
                  <a:srgbClr val="C00000"/>
                </a:solidFill>
              </a:defRPr>
            </a:lvl1pPr>
          </a:lstStyle>
          <a:p>
            <a:r>
              <a:t> </a:t>
            </a:r>
          </a:p>
        </p:txBody>
      </p:sp>
      <p:sp>
        <p:nvSpPr>
          <p:cNvPr id="396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6488" y="620712"/>
            <a:ext cx="6767512" cy="549276"/>
          </a:xfrm>
          <a:prstGeom prst="rect">
            <a:avLst/>
          </a:prstGeom>
        </p:spPr>
        <p:txBody>
          <a:bodyPr lIns="44999" tIns="44999" rIns="44999" bIns="44999"/>
          <a:lstStyle/>
          <a:p>
            <a:pPr marL="0" indent="0">
              <a:spcBef>
                <a:spcPts val="0"/>
              </a:spcBef>
              <a:buSzTx/>
              <a:buFont typeface="Wingdings 3"/>
              <a:buNone/>
              <a:defRPr sz="24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</a:t>
            </a:r>
            <a:r>
              <a:rPr i="1">
                <a:solidFill>
                  <a:srgbClr val="00B050"/>
                </a:solidFill>
              </a:rPr>
              <a:t>Urbanisme</a:t>
            </a:r>
          </a:p>
        </p:txBody>
      </p:sp>
      <p:pic>
        <p:nvPicPr>
          <p:cNvPr id="397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79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398" name="ZoneTexte 7"/>
          <p:cNvSpPr txBox="1"/>
          <p:nvPr/>
        </p:nvSpPr>
        <p:spPr>
          <a:xfrm>
            <a:off x="698044" y="1700808"/>
            <a:ext cx="7986343" cy="3685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5750" indent="-285750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Chateau du </a:t>
            </a:r>
            <a:r>
              <a:rPr dirty="0" err="1"/>
              <a:t>Capitoul</a:t>
            </a:r>
            <a:r>
              <a:rPr dirty="0"/>
              <a:t>  </a:t>
            </a:r>
          </a:p>
          <a:p>
            <a:pPr marL="285750" indent="-285750">
              <a:buSzPct val="100000"/>
              <a:buFont typeface="Courier New"/>
              <a:buChar char="❖"/>
              <a:defRPr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marL="285750" indent="-285750" algn="just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Un </a:t>
            </a:r>
            <a:r>
              <a:rPr dirty="0" err="1"/>
              <a:t>projet</a:t>
            </a:r>
            <a:r>
              <a:rPr dirty="0"/>
              <a:t> qui se </a:t>
            </a:r>
            <a:r>
              <a:rPr dirty="0" err="1"/>
              <a:t>veut</a:t>
            </a:r>
            <a:r>
              <a:rPr dirty="0"/>
              <a:t> </a:t>
            </a:r>
            <a:r>
              <a:rPr dirty="0" err="1"/>
              <a:t>haut</a:t>
            </a:r>
            <a:r>
              <a:rPr dirty="0"/>
              <a:t> de </a:t>
            </a:r>
            <a:r>
              <a:rPr dirty="0" err="1"/>
              <a:t>gamme</a:t>
            </a:r>
            <a:r>
              <a:rPr dirty="0"/>
              <a:t> </a:t>
            </a:r>
            <a:r>
              <a:rPr dirty="0" err="1"/>
              <a:t>mais</a:t>
            </a:r>
            <a:r>
              <a:rPr dirty="0"/>
              <a:t> avec 45 villas avec </a:t>
            </a:r>
            <a:r>
              <a:rPr dirty="0" err="1"/>
              <a:t>piscines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plein</a:t>
            </a:r>
            <a:r>
              <a:rPr dirty="0"/>
              <a:t> </a:t>
            </a:r>
            <a:r>
              <a:rPr dirty="0" err="1"/>
              <a:t>coeur</a:t>
            </a:r>
            <a:r>
              <a:rPr dirty="0"/>
              <a:t> de La </a:t>
            </a:r>
            <a:r>
              <a:rPr dirty="0" err="1"/>
              <a:t>Clape</a:t>
            </a:r>
            <a:r>
              <a:rPr dirty="0"/>
              <a:t>. </a:t>
            </a: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marL="285750" indent="-285750" algn="just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ECCLA </a:t>
            </a:r>
            <a:r>
              <a:rPr dirty="0" err="1"/>
              <a:t>s’y</a:t>
            </a:r>
            <a:r>
              <a:rPr dirty="0"/>
              <a:t> </a:t>
            </a:r>
            <a:r>
              <a:rPr dirty="0" err="1"/>
              <a:t>est</a:t>
            </a:r>
            <a:r>
              <a:rPr dirty="0"/>
              <a:t> </a:t>
            </a:r>
            <a:r>
              <a:rPr dirty="0" err="1"/>
              <a:t>opposée</a:t>
            </a:r>
            <a:r>
              <a:rPr dirty="0"/>
              <a:t> à </a:t>
            </a:r>
            <a:r>
              <a:rPr dirty="0" err="1"/>
              <a:t>plusieurs</a:t>
            </a:r>
            <a:r>
              <a:rPr dirty="0"/>
              <a:t> </a:t>
            </a:r>
            <a:r>
              <a:rPr dirty="0" err="1"/>
              <a:t>fois</a:t>
            </a:r>
            <a:r>
              <a:rPr dirty="0"/>
              <a:t>, </a:t>
            </a:r>
            <a:r>
              <a:rPr dirty="0" err="1"/>
              <a:t>mais</a:t>
            </a:r>
            <a:r>
              <a:rPr dirty="0"/>
              <a:t> le </a:t>
            </a:r>
            <a:r>
              <a:rPr dirty="0" err="1"/>
              <a:t>projet</a:t>
            </a:r>
            <a:r>
              <a:rPr dirty="0"/>
              <a:t>  qui a </a:t>
            </a:r>
            <a:r>
              <a:rPr dirty="0" err="1"/>
              <a:t>été</a:t>
            </a:r>
            <a:r>
              <a:rPr dirty="0"/>
              <a:t> </a:t>
            </a:r>
            <a:r>
              <a:rPr dirty="0" err="1"/>
              <a:t>très</a:t>
            </a:r>
            <a:r>
              <a:rPr dirty="0"/>
              <a:t> soutenu par les </a:t>
            </a:r>
            <a:r>
              <a:rPr dirty="0" err="1"/>
              <a:t>élus</a:t>
            </a:r>
            <a:r>
              <a:rPr dirty="0"/>
              <a:t> et le monde </a:t>
            </a:r>
            <a:r>
              <a:rPr dirty="0" err="1"/>
              <a:t>agricole</a:t>
            </a:r>
            <a:r>
              <a:rPr dirty="0"/>
              <a:t>, </a:t>
            </a:r>
            <a:r>
              <a:rPr dirty="0" err="1"/>
              <a:t>avance</a:t>
            </a:r>
            <a:r>
              <a:rPr dirty="0"/>
              <a:t> </a:t>
            </a:r>
            <a:r>
              <a:rPr dirty="0" err="1"/>
              <a:t>rapidement</a:t>
            </a:r>
            <a:r>
              <a:rPr dirty="0"/>
              <a:t>…</a:t>
            </a: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marL="285750" indent="-285750" algn="just">
              <a:buSzPct val="100000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Malgré son </a:t>
            </a:r>
            <a:r>
              <a:rPr dirty="0" err="1"/>
              <a:t>côté</a:t>
            </a:r>
            <a:r>
              <a:rPr dirty="0"/>
              <a:t> « </a:t>
            </a:r>
            <a:r>
              <a:rPr dirty="0" err="1"/>
              <a:t>haut</a:t>
            </a:r>
            <a:r>
              <a:rPr dirty="0"/>
              <a:t> de </a:t>
            </a:r>
            <a:r>
              <a:rPr dirty="0" err="1"/>
              <a:t>gamme</a:t>
            </a:r>
            <a:r>
              <a:rPr dirty="0"/>
              <a:t> » </a:t>
            </a:r>
            <a:r>
              <a:rPr dirty="0" err="1"/>
              <a:t>ces</a:t>
            </a:r>
            <a:r>
              <a:rPr dirty="0"/>
              <a:t> villas avec piscine font un ensemble de </a:t>
            </a:r>
            <a:r>
              <a:rPr dirty="0" err="1"/>
              <a:t>béton</a:t>
            </a:r>
            <a:r>
              <a:rPr dirty="0"/>
              <a:t> </a:t>
            </a:r>
            <a:r>
              <a:rPr dirty="0" err="1"/>
              <a:t>énorme</a:t>
            </a:r>
            <a:r>
              <a:rPr dirty="0"/>
              <a:t> et </a:t>
            </a:r>
            <a:r>
              <a:rPr dirty="0" err="1"/>
              <a:t>impacte</a:t>
            </a:r>
            <a:r>
              <a:rPr dirty="0"/>
              <a:t> </a:t>
            </a:r>
            <a:r>
              <a:rPr dirty="0" err="1"/>
              <a:t>fortement</a:t>
            </a:r>
            <a:r>
              <a:rPr dirty="0"/>
              <a:t> les images de </a:t>
            </a:r>
            <a:r>
              <a:rPr dirty="0" err="1"/>
              <a:t>l’étang</a:t>
            </a:r>
            <a:r>
              <a:rPr dirty="0"/>
              <a:t> et du massif </a:t>
            </a: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 de la </a:t>
            </a:r>
            <a:r>
              <a:rPr dirty="0" err="1"/>
              <a:t>Clape</a:t>
            </a:r>
            <a:r>
              <a:rPr dirty="0"/>
              <a:t>!</a:t>
            </a:r>
          </a:p>
        </p:txBody>
      </p:sp>
      <p:pic>
        <p:nvPicPr>
          <p:cNvPr id="399" name="Image 1" descr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9550" y="5229199"/>
            <a:ext cx="2100875" cy="13935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36</a:t>
            </a:fld>
            <a:endParaRPr/>
          </a:p>
        </p:txBody>
      </p:sp>
      <p:sp>
        <p:nvSpPr>
          <p:cNvPr id="402" name="Titre 4"/>
          <p:cNvSpPr txBox="1">
            <a:spLocks noGrp="1"/>
          </p:cNvSpPr>
          <p:nvPr>
            <p:ph type="title" idx="4294967295"/>
          </p:nvPr>
        </p:nvSpPr>
        <p:spPr>
          <a:xfrm>
            <a:off x="0" y="26987"/>
            <a:ext cx="1997075" cy="503239"/>
          </a:xfrm>
          <a:prstGeom prst="rect">
            <a:avLst/>
          </a:prstGeom>
        </p:spPr>
        <p:txBody>
          <a:bodyPr lIns="44999" tIns="44999" rIns="44999" bIns="44999"/>
          <a:lstStyle>
            <a:lvl1pPr defTabSz="832102">
              <a:defRPr sz="2600">
                <a:solidFill>
                  <a:srgbClr val="C00000"/>
                </a:solidFill>
              </a:defRPr>
            </a:lvl1pPr>
          </a:lstStyle>
          <a:p>
            <a:r>
              <a:t> </a:t>
            </a:r>
          </a:p>
        </p:txBody>
      </p:sp>
      <p:sp>
        <p:nvSpPr>
          <p:cNvPr id="403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6488" y="620712"/>
            <a:ext cx="6767512" cy="549276"/>
          </a:xfrm>
          <a:prstGeom prst="rect">
            <a:avLst/>
          </a:prstGeom>
        </p:spPr>
        <p:txBody>
          <a:bodyPr lIns="44999" tIns="44999" rIns="44999" bIns="44999"/>
          <a:lstStyle>
            <a:lvl1pPr marL="0" indent="0">
              <a:spcBef>
                <a:spcPts val="0"/>
              </a:spcBef>
              <a:buSzTx/>
              <a:buFont typeface="Wingdings 3"/>
              <a:buNone/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         Urbanisme</a:t>
            </a:r>
          </a:p>
        </p:txBody>
      </p:sp>
      <p:pic>
        <p:nvPicPr>
          <p:cNvPr id="404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79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405" name="ZoneTexte 7"/>
          <p:cNvSpPr txBox="1"/>
          <p:nvPr/>
        </p:nvSpPr>
        <p:spPr>
          <a:xfrm>
            <a:off x="683568" y="1999284"/>
            <a:ext cx="7986343" cy="2669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285750" indent="-285750">
              <a:buSzPct val="100000"/>
              <a:buFont typeface="Courier New"/>
              <a:buChar char="❖"/>
              <a:defRPr sz="2000"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SCOT du Grand Narbonne </a:t>
            </a:r>
          </a:p>
          <a:p>
            <a:pPr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</a:t>
            </a:r>
            <a:r>
              <a:rPr>
                <a:solidFill>
                  <a:srgbClr val="0D0D0D"/>
                </a:solidFill>
              </a:rPr>
              <a:t>ECCLA y participe en dénonçant la volonté du tourisme à tout va, du trop d’habitat résidentiel et de résidences secondaires, avec beaucoup trop d’extension dans le domaine des sports de glisse. </a:t>
            </a:r>
            <a:endParaRPr>
              <a:solidFill>
                <a:srgbClr val="C00000"/>
              </a:solidFill>
            </a:endParaRPr>
          </a:p>
          <a:p>
            <a:pPr algn="just">
              <a:defRPr b="1">
                <a:solidFill>
                  <a:srgbClr val="0D0D0D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>
              <a:solidFill>
                <a:srgbClr val="C00000"/>
              </a:solidFill>
            </a:endParaRPr>
          </a:p>
          <a:p>
            <a:pPr algn="just">
              <a:defRPr b="1">
                <a:solidFill>
                  <a:srgbClr val="0D0D0D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Il est définitivement voté après une E.P en 2019 à laquelle ECCLA a donné son avis.</a:t>
            </a:r>
          </a:p>
        </p:txBody>
      </p:sp>
      <p:pic>
        <p:nvPicPr>
          <p:cNvPr id="406" name="Image 2" descr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7747" y="5085184"/>
            <a:ext cx="2059229" cy="147087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5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79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416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37</a:t>
            </a:fld>
            <a:endParaRPr/>
          </a:p>
        </p:txBody>
      </p:sp>
      <p:sp>
        <p:nvSpPr>
          <p:cNvPr id="417" name="Résultat positif : 4.372,54 € grâce au contentieux gagné contre ORANO (5.000 €)…"/>
          <p:cNvSpPr txBox="1">
            <a:spLocks noGrp="1"/>
          </p:cNvSpPr>
          <p:nvPr>
            <p:ph type="body" idx="4294967295"/>
          </p:nvPr>
        </p:nvSpPr>
        <p:spPr>
          <a:xfrm>
            <a:off x="-1" y="1647825"/>
            <a:ext cx="8556172" cy="506189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0899">
              <a:lnSpc>
                <a:spcPts val="3300"/>
              </a:lnSpc>
              <a:spcBef>
                <a:spcPts val="0"/>
              </a:spcBef>
              <a:buChar char="❖"/>
              <a:defRPr sz="2000" b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>
                <a:solidFill>
                  <a:schemeClr val="tx1"/>
                </a:solidFill>
              </a:rPr>
              <a:t>Résultat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positif</a:t>
            </a:r>
            <a:r>
              <a:rPr dirty="0">
                <a:solidFill>
                  <a:schemeClr val="tx1"/>
                </a:solidFill>
              </a:rPr>
              <a:t> : </a:t>
            </a:r>
            <a:r>
              <a:rPr lang="fr-FR" sz="2000" b="1" dirty="0">
                <a:sym typeface="Courier New"/>
              </a:rPr>
              <a:t>14619,13€,</a:t>
            </a:r>
            <a:r>
              <a:rPr dirty="0">
                <a:solidFill>
                  <a:schemeClr val="tx1"/>
                </a:solidFill>
              </a:rPr>
              <a:t> grâce </a:t>
            </a:r>
            <a:r>
              <a:rPr lang="fr-FR" dirty="0">
                <a:solidFill>
                  <a:schemeClr val="tx1"/>
                </a:solidFill>
              </a:rPr>
              <a:t>à la dévolution de </a:t>
            </a:r>
            <a:r>
              <a:rPr dirty="0" err="1">
                <a:solidFill>
                  <a:schemeClr val="tx1"/>
                </a:solidFill>
              </a:rPr>
              <a:t>l’association</a:t>
            </a:r>
            <a:r>
              <a:rPr dirty="0">
                <a:solidFill>
                  <a:schemeClr val="tx1"/>
                </a:solidFill>
              </a:rPr>
              <a:t> GIP (7.000 €)</a:t>
            </a:r>
            <a:r>
              <a:rPr lang="fr-FR" dirty="0">
                <a:solidFill>
                  <a:schemeClr val="tx1"/>
                </a:solidFill>
              </a:rPr>
              <a:t> et aux contentieux concernant le restaurant de la  falaise de Leucate (552€) ainsi que celui gagné avec FNE contre Ford et les publicités tournées dans les espaces naturels (750€).</a:t>
            </a:r>
          </a:p>
          <a:p>
            <a:pPr marL="450899">
              <a:lnSpc>
                <a:spcPts val="1100"/>
              </a:lnSpc>
              <a:spcBef>
                <a:spcPts val="0"/>
              </a:spcBef>
              <a:buChar char="❖"/>
              <a:defRPr sz="2000" b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urier New"/>
                <a:ea typeface="Courier New"/>
                <a:cs typeface="Courier New"/>
                <a:sym typeface="Courier New"/>
              </a:defRPr>
            </a:pPr>
            <a:endParaRPr lang="fr-FR" dirty="0">
              <a:solidFill>
                <a:schemeClr val="tx1"/>
              </a:solidFill>
            </a:endParaRPr>
          </a:p>
          <a:p>
            <a:pPr marL="450899">
              <a:lnSpc>
                <a:spcPts val="3300"/>
              </a:lnSpc>
              <a:spcBef>
                <a:spcPts val="0"/>
              </a:spcBef>
              <a:buFontTx/>
              <a:buChar char="❖"/>
              <a:defRPr sz="2000" b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lang="fr-FR" sz="2000" dirty="0">
                <a:solidFill>
                  <a:schemeClr val="tx1"/>
                </a:solidFill>
              </a:rPr>
              <a:t>Les recettes sont composées principalement par </a:t>
            </a:r>
          </a:p>
          <a:p>
            <a:pPr marL="107999" indent="0">
              <a:lnSpc>
                <a:spcPts val="3300"/>
              </a:lnSpc>
              <a:spcBef>
                <a:spcPts val="0"/>
              </a:spcBef>
              <a:buNone/>
              <a:defRPr sz="2000" b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lang="fr-FR" sz="2000" dirty="0">
                <a:solidFill>
                  <a:schemeClr val="tx1"/>
                </a:solidFill>
              </a:rPr>
              <a:t>  les dons (3/4) et les adhésions (1/4).</a:t>
            </a:r>
          </a:p>
          <a:p>
            <a:pPr marL="450899">
              <a:lnSpc>
                <a:spcPts val="1100"/>
              </a:lnSpc>
              <a:spcBef>
                <a:spcPts val="0"/>
              </a:spcBef>
              <a:buFontTx/>
              <a:buChar char="❖"/>
              <a:defRPr sz="2000" b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urier New"/>
                <a:ea typeface="Courier New"/>
                <a:cs typeface="Courier New"/>
                <a:sym typeface="Courier New"/>
              </a:defRPr>
            </a:pPr>
            <a:endParaRPr sz="2400" dirty="0">
              <a:solidFill>
                <a:schemeClr val="tx1"/>
              </a:solidFill>
            </a:endParaRPr>
          </a:p>
          <a:p>
            <a:pPr marL="450899">
              <a:lnSpc>
                <a:spcPts val="3300"/>
              </a:lnSpc>
              <a:spcBef>
                <a:spcPts val="0"/>
              </a:spcBef>
              <a:buChar char="❖"/>
              <a:defRPr sz="2000" b="1">
                <a:uFill>
                  <a:solidFill>
                    <a:srgbClr val="000000"/>
                  </a:solidFill>
                </a:u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>
                <a:solidFill>
                  <a:schemeClr val="tx1"/>
                </a:solidFill>
              </a:rPr>
              <a:t>Les transports </a:t>
            </a:r>
            <a:r>
              <a:rPr dirty="0" err="1">
                <a:solidFill>
                  <a:schemeClr val="tx1"/>
                </a:solidFill>
              </a:rPr>
              <a:t>sont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toujours</a:t>
            </a:r>
            <a:r>
              <a:rPr dirty="0">
                <a:solidFill>
                  <a:schemeClr val="tx1"/>
                </a:solidFill>
              </a:rPr>
              <a:t> le poste le plus </a:t>
            </a:r>
            <a:r>
              <a:rPr dirty="0" err="1">
                <a:solidFill>
                  <a:schemeClr val="tx1"/>
                </a:solidFill>
              </a:rPr>
              <a:t>lourd</a:t>
            </a:r>
            <a:r>
              <a:rPr dirty="0">
                <a:solidFill>
                  <a:schemeClr val="tx1"/>
                </a:solidFill>
              </a:rPr>
              <a:t> (</a:t>
            </a:r>
            <a:r>
              <a:rPr dirty="0" err="1">
                <a:solidFill>
                  <a:schemeClr val="tx1"/>
                </a:solidFill>
              </a:rPr>
              <a:t>autour</a:t>
            </a:r>
            <a:r>
              <a:rPr dirty="0">
                <a:solidFill>
                  <a:schemeClr val="tx1"/>
                </a:solidFill>
              </a:rPr>
              <a:t> de</a:t>
            </a:r>
            <a:r>
              <a:rPr lang="fr-FR" dirty="0">
                <a:solidFill>
                  <a:schemeClr val="tx1"/>
                </a:solidFill>
              </a:rPr>
              <a:t> 4200</a:t>
            </a:r>
            <a:r>
              <a:rPr dirty="0">
                <a:solidFill>
                  <a:schemeClr val="tx1"/>
                </a:solidFill>
              </a:rPr>
              <a:t> €</a:t>
            </a:r>
            <a:r>
              <a:rPr lang="fr-FR" dirty="0">
                <a:solidFill>
                  <a:schemeClr val="tx1"/>
                </a:solidFill>
              </a:rPr>
              <a:t>, soit 51% des dépenses</a:t>
            </a:r>
            <a:r>
              <a:rPr dirty="0">
                <a:solidFill>
                  <a:schemeClr val="tx1"/>
                </a:solidFill>
              </a:rPr>
              <a:t>)</a:t>
            </a:r>
            <a:r>
              <a:rPr lang="fr-FR" dirty="0">
                <a:solidFill>
                  <a:schemeClr val="tx1"/>
                </a:solidFill>
              </a:rPr>
              <a:t>.</a:t>
            </a:r>
          </a:p>
          <a:p>
            <a:pPr marL="450899">
              <a:lnSpc>
                <a:spcPts val="1100"/>
              </a:lnSpc>
              <a:spcBef>
                <a:spcPts val="0"/>
              </a:spcBef>
              <a:buChar char="❖"/>
              <a:defRPr sz="2000" b="1">
                <a:uFill>
                  <a:solidFill>
                    <a:srgbClr val="000000"/>
                  </a:solidFill>
                </a:uFill>
                <a:latin typeface="Courier New"/>
                <a:ea typeface="Courier New"/>
                <a:cs typeface="Courier New"/>
                <a:sym typeface="Courier New"/>
              </a:defRPr>
            </a:pPr>
            <a:endParaRPr sz="2400" dirty="0">
              <a:solidFill>
                <a:schemeClr val="tx1"/>
              </a:solidFill>
            </a:endParaRPr>
          </a:p>
        </p:txBody>
      </p:sp>
      <p:sp>
        <p:nvSpPr>
          <p:cNvPr id="418" name="ZoneTexte 9"/>
          <p:cNvSpPr txBox="1"/>
          <p:nvPr/>
        </p:nvSpPr>
        <p:spPr>
          <a:xfrm>
            <a:off x="981412" y="835330"/>
            <a:ext cx="6984777" cy="461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Bilan</a:t>
            </a:r>
            <a:r>
              <a:rPr dirty="0"/>
              <a:t> financier </a:t>
            </a:r>
            <a:r>
              <a:rPr lang="fr-FR" dirty="0"/>
              <a:t>au 31/12/</a:t>
            </a:r>
            <a:r>
              <a:rPr dirty="0"/>
              <a:t>2019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6733293" y="6114705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38</a:t>
            </a:fld>
            <a:endParaRPr/>
          </a:p>
        </p:txBody>
      </p:sp>
      <p:sp>
        <p:nvSpPr>
          <p:cNvPr id="421" name="Titre 4"/>
          <p:cNvSpPr txBox="1">
            <a:spLocks noGrp="1"/>
          </p:cNvSpPr>
          <p:nvPr>
            <p:ph type="title" idx="4294967295"/>
          </p:nvPr>
        </p:nvSpPr>
        <p:spPr>
          <a:xfrm>
            <a:off x="0" y="26987"/>
            <a:ext cx="1997075" cy="503239"/>
          </a:xfrm>
          <a:prstGeom prst="rect">
            <a:avLst/>
          </a:prstGeom>
        </p:spPr>
        <p:txBody>
          <a:bodyPr lIns="44999" tIns="44999" rIns="44999" bIns="44999"/>
          <a:lstStyle>
            <a:lvl1pPr defTabSz="832102">
              <a:defRPr sz="2600">
                <a:solidFill>
                  <a:srgbClr val="C00000"/>
                </a:solidFill>
              </a:defRPr>
            </a:lvl1pPr>
          </a:lstStyle>
          <a:p>
            <a:r>
              <a:t> </a:t>
            </a:r>
          </a:p>
        </p:txBody>
      </p:sp>
      <p:pic>
        <p:nvPicPr>
          <p:cNvPr id="422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79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423" name="ZoneTexte 7"/>
          <p:cNvSpPr txBox="1"/>
          <p:nvPr/>
        </p:nvSpPr>
        <p:spPr>
          <a:xfrm>
            <a:off x="251518" y="1556320"/>
            <a:ext cx="8784982" cy="32045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28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Merci pour votre attention</a:t>
            </a:r>
            <a:endParaRPr>
              <a:solidFill>
                <a:srgbClr val="C00000"/>
              </a:solidFill>
            </a:endParaRPr>
          </a:p>
          <a:p>
            <a:pPr>
              <a:buSzPct val="45000"/>
              <a:buFont typeface="Helvetica"/>
              <a:buChar char="-"/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>
              <a:solidFill>
                <a:srgbClr val="C00000"/>
              </a:solidFill>
            </a:endParaRPr>
          </a:p>
          <a:p>
            <a:pPr algn="ctr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Nous vous invitons à retrouvez toutes nos actions </a:t>
            </a:r>
          </a:p>
          <a:p>
            <a:pPr algn="ctr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sur notre site</a:t>
            </a:r>
          </a:p>
          <a:p>
            <a:pPr algn="ctr">
              <a:buSzPct val="45000"/>
              <a:buFont typeface="Helvetica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algn="ctr">
              <a:tabLst>
                <a:tab pos="355600" algn="l"/>
                <a:tab pos="711200" algn="l"/>
                <a:tab pos="1054100" algn="l"/>
                <a:tab pos="1409700" algn="l"/>
                <a:tab pos="1778000" algn="l"/>
                <a:tab pos="2133600" algn="l"/>
                <a:tab pos="2476500" algn="l"/>
                <a:tab pos="2832100" algn="l"/>
                <a:tab pos="3200400" algn="l"/>
                <a:tab pos="3556000" algn="l"/>
                <a:tab pos="3911600" algn="l"/>
                <a:tab pos="4254500" algn="l"/>
              </a:tabLst>
              <a:defRPr sz="4000" b="1">
                <a:solidFill>
                  <a:srgbClr val="B00004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http://www.eccla-asso.fr</a:t>
            </a:r>
            <a:r>
              <a:rPr>
                <a:solidFill>
                  <a:srgbClr val="C00000"/>
                </a:solidFill>
                <a:latin typeface="Trebuchet MS"/>
                <a:ea typeface="Trebuchet MS"/>
                <a:cs typeface="Trebuchet MS"/>
                <a:sym typeface="Trebuchet MS"/>
              </a:rPr>
              <a:t>/</a:t>
            </a:r>
          </a:p>
          <a:p>
            <a:pPr>
              <a:defRPr>
                <a:solidFill>
                  <a:srgbClr val="C00000"/>
                </a:solidFill>
              </a:defRPr>
            </a:pPr>
            <a:endParaRPr>
              <a:solidFill>
                <a:srgbClr val="C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C00000"/>
                </a:solidFill>
              </a:defRPr>
            </a:pPr>
            <a:endParaRPr>
              <a:solidFill>
                <a:srgbClr val="C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ctr">
              <a:defRPr i="1">
                <a:latin typeface="Calibri"/>
                <a:ea typeface="Calibri"/>
                <a:cs typeface="Calibri"/>
                <a:sym typeface="Calibri"/>
              </a:defRPr>
            </a:pPr>
            <a:r>
              <a:t>" Le peu qu'on peut faire, le très peu qu'on peut faire, il FAUT le faire" </a:t>
            </a:r>
          </a:p>
          <a:p>
            <a:pPr algn="r">
              <a:defRPr i="1">
                <a:latin typeface="Calibri"/>
                <a:ea typeface="Calibri"/>
                <a:cs typeface="Calibri"/>
                <a:sym typeface="Calibri"/>
              </a:defRPr>
            </a:pPr>
            <a:r>
              <a:t>Théodore Monod </a:t>
            </a:r>
          </a:p>
        </p:txBody>
      </p:sp>
      <p:pic>
        <p:nvPicPr>
          <p:cNvPr id="424" name="Image 6" descr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3419871" y="4911080"/>
            <a:ext cx="2171734" cy="1628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7977596" y="6444699"/>
            <a:ext cx="16408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209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4900" y="317499"/>
            <a:ext cx="6769100" cy="763590"/>
          </a:xfrm>
          <a:prstGeom prst="rect">
            <a:avLst/>
          </a:prstGeom>
        </p:spPr>
        <p:txBody>
          <a:bodyPr lIns="44999" tIns="44999" rIns="44999" bIns="44999"/>
          <a:lstStyle>
            <a:lvl1pPr marL="0" indent="0" algn="ctr">
              <a:spcBef>
                <a:spcPts val="0"/>
              </a:spcBef>
              <a:buSzTx/>
              <a:buFont typeface="Wingdings 3"/>
              <a:buNone/>
              <a:defRPr sz="24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Les coulisses d'ECCLA (1)</a:t>
            </a:r>
          </a:p>
        </p:txBody>
      </p:sp>
      <p:pic>
        <p:nvPicPr>
          <p:cNvPr id="210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79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211" name="ZoneTexte 5"/>
          <p:cNvSpPr txBox="1"/>
          <p:nvPr/>
        </p:nvSpPr>
        <p:spPr>
          <a:xfrm>
            <a:off x="326828" y="1040129"/>
            <a:ext cx="8490344" cy="5031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QUI ?</a:t>
            </a:r>
            <a:r>
              <a:rPr i="0"/>
              <a:t> </a:t>
            </a:r>
            <a:endParaRPr>
              <a:solidFill>
                <a:srgbClr val="C00000"/>
              </a:solidFill>
            </a:endParaRPr>
          </a:p>
          <a:p>
            <a:pPr algn="ctr">
              <a:defRPr sz="12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>
              <a:solidFill>
                <a:srgbClr val="C00000"/>
              </a:solidFill>
            </a:endParaRPr>
          </a:p>
          <a:p>
            <a:pPr marL="285750" indent="-285750" algn="just">
              <a:buSzPct val="100000"/>
              <a:buFont typeface="Courier New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Une dizaine de bénévoles actifs sur les adhérents se partagent les sujets.</a:t>
            </a:r>
          </a:p>
          <a:p>
            <a:pPr algn="just">
              <a:buSzPct val="45000"/>
              <a:buFont typeface="Helvetica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algn="ctr">
              <a:defRPr sz="24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</a:t>
            </a:r>
            <a:r>
              <a:rPr i="1">
                <a:solidFill>
                  <a:srgbClr val="00B050"/>
                </a:solidFill>
              </a:rPr>
              <a:t>QUOI ?</a:t>
            </a:r>
          </a:p>
          <a:p>
            <a:pPr algn="ctr">
              <a:defRPr sz="12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i="1">
              <a:solidFill>
                <a:srgbClr val="00B050"/>
              </a:solidFill>
            </a:endParaRPr>
          </a:p>
          <a:p>
            <a:pPr marL="285750" indent="-285750" algn="just">
              <a:buSzPct val="100000"/>
              <a:buFont typeface="Courier New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En 2019-2020, année assez chargée, nous avons suivi plus de  réunions…!</a:t>
            </a:r>
          </a:p>
          <a:p>
            <a:pPr algn="just">
              <a:buSzPct val="45000"/>
              <a:buFont typeface="Helvetica"/>
              <a:buChar char="-"/>
              <a:defRPr sz="800"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- Régulières : Commissions de  Suivi de Sites, Commissions départementales, Natura 2000, SAGE, FNE LR… (environ une trentaine – de 1 à 11 fois par an chacune)</a:t>
            </a:r>
          </a:p>
          <a:p>
            <a:pPr algn="just">
              <a:buSzPct val="45000"/>
              <a:buFont typeface="Helvetica"/>
              <a:buChar char="-"/>
              <a:defRPr sz="800"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- Ponctuelles : SCOT, éoliennes, Schémas Départemental ou Régional,…</a:t>
            </a:r>
          </a:p>
          <a:p>
            <a:pPr algn="just">
              <a:buSzPct val="45000"/>
              <a:buFont typeface="Helvetica"/>
              <a:buChar char="-"/>
              <a:defRPr sz="800"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285750" indent="-285750" algn="just">
              <a:buSzPct val="100000"/>
              <a:buFont typeface="Courier New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Sans compter les participations aux Enquêtes et Débats Publics,… </a:t>
            </a:r>
          </a:p>
          <a:p>
            <a:pPr marL="285750" indent="-285750" algn="just">
              <a:buSzPct val="100000"/>
              <a:buFont typeface="Courier New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Et, enfin, les réponses aux diverses sollicitations : mails, courriers, appels téléphoniques…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7977596" y="6444699"/>
            <a:ext cx="16408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214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4900" y="669925"/>
            <a:ext cx="6769100" cy="765175"/>
          </a:xfrm>
          <a:prstGeom prst="rect">
            <a:avLst/>
          </a:prstGeom>
        </p:spPr>
        <p:txBody>
          <a:bodyPr lIns="44999" tIns="44999" rIns="44999" bIns="44999"/>
          <a:lstStyle>
            <a:lvl1pPr marL="0" indent="0" algn="ctr">
              <a:spcBef>
                <a:spcPts val="0"/>
              </a:spcBef>
              <a:buSzTx/>
              <a:buFont typeface="Wingdings 3"/>
              <a:buNone/>
              <a:defRPr sz="24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Les coulisses d'ECCLA (2)</a:t>
            </a:r>
          </a:p>
        </p:txBody>
      </p:sp>
      <p:pic>
        <p:nvPicPr>
          <p:cNvPr id="215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79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ZoneTexte 5"/>
          <p:cNvSpPr txBox="1"/>
          <p:nvPr/>
        </p:nvSpPr>
        <p:spPr>
          <a:xfrm>
            <a:off x="395536" y="1700808"/>
            <a:ext cx="8490344" cy="2631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5750" indent="-285750" algn="just">
              <a:buSzPct val="100000"/>
              <a:buFont typeface="Courier New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Evalué en Equivalent Temps plein (35h /semaine), le temps de travail bénévole représente entre 2 et 3 Equivalent Temps Plein selon les années.</a:t>
            </a:r>
          </a:p>
          <a:p>
            <a:pPr algn="just">
              <a:buSzPct val="45000"/>
              <a:buFont typeface="Helvetica"/>
              <a:buChar char="-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285750" indent="-285750" algn="just">
              <a:buSzPct val="100000"/>
              <a:buFont typeface="Courier New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Ou encore en déplacements, cela représente autour de 15.000 kms par an. </a:t>
            </a: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285750" indent="-285750" algn="just">
              <a:buSzPct val="100000"/>
              <a:buFont typeface="Courier New"/>
              <a:buChar char="❖"/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Signalons que, même pour des réunions « officielles » où ECCLA est nommée par A.P., les déplacements ne sont pas remboursés.</a:t>
            </a:r>
          </a:p>
        </p:txBody>
      </p:sp>
      <p:sp>
        <p:nvSpPr>
          <p:cNvPr id="217" name="Rectangle 1"/>
          <p:cNvSpPr txBox="1"/>
          <p:nvPr/>
        </p:nvSpPr>
        <p:spPr>
          <a:xfrm>
            <a:off x="456050" y="5334634"/>
            <a:ext cx="5760642" cy="853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Pour </a:t>
            </a:r>
            <a:r>
              <a:rPr dirty="0" err="1"/>
              <a:t>connaitre</a:t>
            </a:r>
            <a:r>
              <a:rPr dirty="0"/>
              <a:t> la signification des </a:t>
            </a:r>
            <a:r>
              <a:rPr dirty="0" err="1"/>
              <a:t>sigles</a:t>
            </a:r>
            <a:r>
              <a:rPr dirty="0"/>
              <a:t> </a:t>
            </a:r>
            <a:r>
              <a:rPr dirty="0" err="1"/>
              <a:t>utilisés</a:t>
            </a:r>
            <a:r>
              <a:rPr dirty="0"/>
              <a:t> dans </a:t>
            </a:r>
            <a:r>
              <a:rPr dirty="0" err="1"/>
              <a:t>ce</a:t>
            </a:r>
            <a:r>
              <a:rPr dirty="0"/>
              <a:t> </a:t>
            </a:r>
            <a:r>
              <a:rPr dirty="0" err="1"/>
              <a:t>diaporama</a:t>
            </a:r>
            <a:r>
              <a:rPr dirty="0"/>
              <a:t>:</a:t>
            </a:r>
          </a:p>
          <a:p>
            <a:pPr>
              <a:defRPr b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u="sng" dirty="0">
                <a:solidFill>
                  <a:srgbClr val="99CA3C"/>
                </a:solidFill>
                <a:uFill>
                  <a:solidFill>
                    <a:srgbClr val="99CA3C"/>
                  </a:solidFill>
                </a:uFill>
                <a:hlinkClick r:id="rId3"/>
              </a:rPr>
              <a:t>http://www.eccla-asso.fr/sigles-utiles/</a:t>
            </a:r>
          </a:p>
        </p:txBody>
      </p:sp>
      <p:pic>
        <p:nvPicPr>
          <p:cNvPr id="218" name="Image 7" descr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516216" y="4748288"/>
            <a:ext cx="2171734" cy="1628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Espace réservé du numéro de diapositive 3"/>
          <p:cNvSpPr txBox="1">
            <a:spLocks noGrp="1"/>
          </p:cNvSpPr>
          <p:nvPr>
            <p:ph type="sldNum" sz="quarter" idx="4294967295"/>
          </p:nvPr>
        </p:nvSpPr>
        <p:spPr>
          <a:xfrm>
            <a:off x="7977596" y="6444699"/>
            <a:ext cx="16408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pic>
        <p:nvPicPr>
          <p:cNvPr id="221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40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222" name="Rectangle 5"/>
          <p:cNvSpPr txBox="1"/>
          <p:nvPr/>
        </p:nvSpPr>
        <p:spPr>
          <a:xfrm>
            <a:off x="1754536" y="1094616"/>
            <a:ext cx="5616626" cy="434339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rPr dirty="0"/>
              <a:t>   </a:t>
            </a:r>
            <a:r>
              <a:rPr dirty="0" err="1"/>
              <a:t>Réunions</a:t>
            </a:r>
            <a:r>
              <a:rPr dirty="0"/>
              <a:t> par </a:t>
            </a:r>
            <a:r>
              <a:rPr dirty="0" err="1"/>
              <a:t>thématiques</a:t>
            </a:r>
            <a:r>
              <a:rPr dirty="0"/>
              <a:t> </a:t>
            </a:r>
          </a:p>
        </p:txBody>
      </p:sp>
      <p:sp>
        <p:nvSpPr>
          <p:cNvPr id="223" name="ZoneTexte 10"/>
          <p:cNvSpPr txBox="1"/>
          <p:nvPr/>
        </p:nvSpPr>
        <p:spPr>
          <a:xfrm>
            <a:off x="1" y="6264159"/>
            <a:ext cx="3823726" cy="375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defRPr b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/>
              <a:t>130 </a:t>
            </a:r>
            <a:r>
              <a:rPr dirty="0" err="1">
                <a:latin typeface="Courier New"/>
                <a:ea typeface="Courier New"/>
                <a:cs typeface="Courier New"/>
                <a:sym typeface="Courier New"/>
              </a:rPr>
              <a:t>réunions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2019-2020</a:t>
            </a:r>
          </a:p>
        </p:txBody>
      </p:sp>
      <p:sp>
        <p:nvSpPr>
          <p:cNvPr id="224" name="Rectangle 1"/>
          <p:cNvSpPr txBox="1"/>
          <p:nvPr/>
        </p:nvSpPr>
        <p:spPr>
          <a:xfrm>
            <a:off x="1976153" y="199015"/>
            <a:ext cx="6628294" cy="777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841247">
              <a:defRPr sz="24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Ecologie du Carcassonnais,</a:t>
            </a:r>
            <a:endParaRPr sz="2200"/>
          </a:p>
          <a:p>
            <a:pPr algn="ctr" defTabSz="841247">
              <a:defRPr sz="24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des Corbières et du Littoral Audois</a:t>
            </a:r>
          </a:p>
        </p:txBody>
      </p:sp>
      <p:graphicFrame>
        <p:nvGraphicFramePr>
          <p:cNvPr id="225" name="Graphique 9"/>
          <p:cNvGraphicFramePr/>
          <p:nvPr>
            <p:extLst>
              <p:ext uri="{D42A27DB-BD31-4B8C-83A1-F6EECF244321}">
                <p14:modId xmlns:p14="http://schemas.microsoft.com/office/powerpoint/2010/main" val="1597484554"/>
              </p:ext>
            </p:extLst>
          </p:nvPr>
        </p:nvGraphicFramePr>
        <p:xfrm>
          <a:off x="709127" y="1039640"/>
          <a:ext cx="8039337" cy="5818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2">
            <a:extLst>
              <a:ext uri="{FF2B5EF4-FFF2-40B4-BE49-F238E27FC236}">
                <a16:creationId xmlns:a16="http://schemas.microsoft.com/office/drawing/2014/main" id="{A057C6EF-5CBC-4727-A8F3-34B173178F9E}"/>
              </a:ext>
            </a:extLst>
          </p:cNvPr>
          <p:cNvSpPr txBox="1"/>
          <p:nvPr/>
        </p:nvSpPr>
        <p:spPr>
          <a:xfrm>
            <a:off x="205273" y="5880823"/>
            <a:ext cx="6774025" cy="428537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/>
              <a:t>                                                      2017           2018            2019                                                        </a:t>
            </a:r>
          </a:p>
        </p:txBody>
      </p:sp>
      <p:sp>
        <p:nvSpPr>
          <p:cNvPr id="227" name="Espace réservé du numéro de diapositive 3"/>
          <p:cNvSpPr txBox="1">
            <a:spLocks noGrp="1"/>
          </p:cNvSpPr>
          <p:nvPr>
            <p:ph type="sldNum" sz="quarter" idx="4294967295"/>
          </p:nvPr>
        </p:nvSpPr>
        <p:spPr>
          <a:xfrm>
            <a:off x="7977596" y="6444699"/>
            <a:ext cx="16408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 dirty="0"/>
          </a:p>
        </p:txBody>
      </p:sp>
      <p:pic>
        <p:nvPicPr>
          <p:cNvPr id="228" name="Picture 3" descr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548640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229" name="ZoneTexte 1"/>
          <p:cNvSpPr txBox="1"/>
          <p:nvPr/>
        </p:nvSpPr>
        <p:spPr>
          <a:xfrm>
            <a:off x="683567" y="1628799"/>
            <a:ext cx="7632849" cy="777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400" b="1" i="1">
                <a:solidFill>
                  <a:srgbClr val="C00000"/>
                </a:solidFill>
              </a:defRPr>
            </a:pPr>
            <a:r>
              <a:rPr dirty="0"/>
              <a:t> </a:t>
            </a:r>
            <a:r>
              <a:rPr sz="2400" dirty="0" err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Nombres</a:t>
            </a:r>
            <a:r>
              <a:rPr sz="2400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sz="2400" dirty="0" err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d'adhérents</a:t>
            </a:r>
            <a:r>
              <a:rPr sz="2400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algn="ctr"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individuels</a:t>
            </a:r>
            <a:r>
              <a:rPr dirty="0"/>
              <a:t> </a:t>
            </a:r>
            <a:r>
              <a:rPr dirty="0" err="1"/>
              <a:t>d'ECCLA</a:t>
            </a:r>
            <a:endParaRPr dirty="0"/>
          </a:p>
        </p:txBody>
      </p:sp>
      <p:sp>
        <p:nvSpPr>
          <p:cNvPr id="230" name="Rectangle 4"/>
          <p:cNvSpPr txBox="1"/>
          <p:nvPr/>
        </p:nvSpPr>
        <p:spPr>
          <a:xfrm>
            <a:off x="1728591" y="548640"/>
            <a:ext cx="6947866" cy="777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841247">
              <a:defRPr sz="24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Ecologie du Carcassonnais,</a:t>
            </a:r>
            <a:endParaRPr sz="2200"/>
          </a:p>
          <a:p>
            <a:pPr algn="ctr" defTabSz="841247">
              <a:defRPr sz="24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des Corbières et du Littoral Audois</a:t>
            </a: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6DD72567-8849-4E3D-B71A-701A1FF588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6777267"/>
              </p:ext>
            </p:extLst>
          </p:nvPr>
        </p:nvGraphicFramePr>
        <p:xfrm>
          <a:off x="2301240" y="1588770"/>
          <a:ext cx="4541520" cy="4261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09D509D6-EE79-43A5-BCB4-5AC3143CEB9F}"/>
              </a:ext>
            </a:extLst>
          </p:cNvPr>
          <p:cNvSpPr txBox="1"/>
          <p:nvPr/>
        </p:nvSpPr>
        <p:spPr>
          <a:xfrm>
            <a:off x="9144000" y="1222310"/>
            <a:ext cx="184731" cy="338554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l"/>
            <a:endParaRPr lang="fr-FR" sz="1600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Espace réservé du numéro de diapositive 3"/>
          <p:cNvSpPr txBox="1">
            <a:spLocks noGrp="1"/>
          </p:cNvSpPr>
          <p:nvPr>
            <p:ph type="sldNum" sz="quarter" idx="4294967295"/>
          </p:nvPr>
        </p:nvSpPr>
        <p:spPr>
          <a:xfrm>
            <a:off x="7977596" y="6444699"/>
            <a:ext cx="16408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pic>
        <p:nvPicPr>
          <p:cNvPr id="239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40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240" name="ZoneTexte 1"/>
          <p:cNvSpPr txBox="1"/>
          <p:nvPr/>
        </p:nvSpPr>
        <p:spPr>
          <a:xfrm>
            <a:off x="1500739" y="1543050"/>
            <a:ext cx="6768753" cy="434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Associations adhérentes  à ECCLA</a:t>
            </a:r>
          </a:p>
        </p:txBody>
      </p:sp>
      <p:sp>
        <p:nvSpPr>
          <p:cNvPr id="241" name="ZoneTexte 1"/>
          <p:cNvSpPr txBox="1"/>
          <p:nvPr/>
        </p:nvSpPr>
        <p:spPr>
          <a:xfrm>
            <a:off x="395536" y="5370936"/>
            <a:ext cx="7992890" cy="6463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i="1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/>
              <a:t>Associations de protection </a:t>
            </a:r>
            <a:r>
              <a:rPr dirty="0" err="1"/>
              <a:t>environnementale</a:t>
            </a:r>
            <a:endParaRPr dirty="0"/>
          </a:p>
          <a:p>
            <a:pPr algn="ctr">
              <a:defRPr b="1" i="1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/>
              <a:t> </a:t>
            </a:r>
            <a:r>
              <a:rPr dirty="0" err="1"/>
              <a:t>regroupant</a:t>
            </a:r>
            <a:r>
              <a:rPr dirty="0"/>
              <a:t> environ </a:t>
            </a:r>
            <a:r>
              <a:rPr lang="fr-FR" dirty="0"/>
              <a:t>35</a:t>
            </a:r>
            <a:r>
              <a:rPr dirty="0"/>
              <a:t>0 </a:t>
            </a:r>
            <a:r>
              <a:rPr dirty="0" err="1"/>
              <a:t>adhérents</a:t>
            </a:r>
            <a:r>
              <a:rPr lang="fr-FR" dirty="0"/>
              <a:t> en 2019</a:t>
            </a:r>
            <a:endParaRPr dirty="0"/>
          </a:p>
        </p:txBody>
      </p:sp>
      <p:sp>
        <p:nvSpPr>
          <p:cNvPr id="242" name="Rectangle 2"/>
          <p:cNvSpPr txBox="1"/>
          <p:nvPr/>
        </p:nvSpPr>
        <p:spPr>
          <a:xfrm>
            <a:off x="2051718" y="548640"/>
            <a:ext cx="6768753" cy="777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841247">
              <a:defRPr sz="2400" b="1">
                <a:solidFill>
                  <a:schemeClr val="accent5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Ecologie du Carcassonnais,</a:t>
            </a:r>
            <a:endParaRPr sz="2200"/>
          </a:p>
          <a:p>
            <a:pPr algn="ctr" defTabSz="841247">
              <a:defRPr sz="2400" b="1">
                <a:solidFill>
                  <a:schemeClr val="accent5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des Corbières et du Littoral Audois </a:t>
            </a:r>
          </a:p>
        </p:txBody>
      </p:sp>
      <p:graphicFrame>
        <p:nvGraphicFramePr>
          <p:cNvPr id="243" name="Graphique 10"/>
          <p:cNvGraphicFramePr/>
          <p:nvPr>
            <p:extLst>
              <p:ext uri="{D42A27DB-BD31-4B8C-83A1-F6EECF244321}">
                <p14:modId xmlns:p14="http://schemas.microsoft.com/office/powerpoint/2010/main" val="3551490133"/>
              </p:ext>
            </p:extLst>
          </p:nvPr>
        </p:nvGraphicFramePr>
        <p:xfrm flipH="1">
          <a:off x="1083286" y="4550344"/>
          <a:ext cx="45719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E2E237E4-B780-448C-B500-89C3E63DD4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3891542"/>
              </p:ext>
            </p:extLst>
          </p:nvPr>
        </p:nvGraphicFramePr>
        <p:xfrm>
          <a:off x="2369820" y="1977388"/>
          <a:ext cx="4404360" cy="3337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Espace réservé du numéro de diapositive 8"/>
          <p:cNvSpPr txBox="1">
            <a:spLocks noGrp="1"/>
          </p:cNvSpPr>
          <p:nvPr>
            <p:ph type="sldNum" sz="quarter" idx="4294967295"/>
          </p:nvPr>
        </p:nvSpPr>
        <p:spPr>
          <a:xfrm>
            <a:off x="7977596" y="6444699"/>
            <a:ext cx="164082" cy="2184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246" name="Sous-titre 5"/>
          <p:cNvSpPr txBox="1">
            <a:spLocks noGrp="1"/>
          </p:cNvSpPr>
          <p:nvPr>
            <p:ph type="body" sz="quarter" idx="4294967295"/>
          </p:nvPr>
        </p:nvSpPr>
        <p:spPr>
          <a:xfrm>
            <a:off x="2376488" y="549275"/>
            <a:ext cx="6767512" cy="719139"/>
          </a:xfrm>
          <a:prstGeom prst="rect">
            <a:avLst/>
          </a:prstGeom>
        </p:spPr>
        <p:txBody>
          <a:bodyPr lIns="44999" tIns="44999" rIns="44999" bIns="44999"/>
          <a:lstStyle/>
          <a:p>
            <a:pPr marL="0" indent="0" algn="ctr" defTabSz="773946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22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Ecologie du Carcassonnais,</a:t>
            </a:r>
            <a:endParaRPr sz="2000"/>
          </a:p>
          <a:p>
            <a:pPr marL="0" indent="0" algn="ctr" defTabSz="773946">
              <a:lnSpc>
                <a:spcPct val="90000"/>
              </a:lnSpc>
              <a:spcBef>
                <a:spcPts val="0"/>
              </a:spcBef>
              <a:buSzTx/>
              <a:buFont typeface="Wingdings 3"/>
              <a:buNone/>
              <a:defRPr sz="22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des Corbières et du Littoral Audois</a:t>
            </a:r>
          </a:p>
        </p:txBody>
      </p:sp>
      <p:pic>
        <p:nvPicPr>
          <p:cNvPr id="247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40"/>
            <a:ext cx="1359001" cy="1007642"/>
          </a:xfrm>
          <a:prstGeom prst="rect">
            <a:avLst/>
          </a:prstGeom>
          <a:ln w="12700">
            <a:miter lim="400000"/>
          </a:ln>
        </p:spPr>
      </p:pic>
      <p:sp>
        <p:nvSpPr>
          <p:cNvPr id="248" name="ZoneTexte 1"/>
          <p:cNvSpPr txBox="1"/>
          <p:nvPr/>
        </p:nvSpPr>
        <p:spPr>
          <a:xfrm>
            <a:off x="332355" y="2028900"/>
            <a:ext cx="8520173" cy="34163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5750" indent="-285750">
              <a:buSzPct val="100000"/>
              <a:buFont typeface="Courier New"/>
              <a:buChar char="❖"/>
              <a:defRPr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Site Internet </a:t>
            </a:r>
          </a:p>
          <a:p>
            <a:pPr>
              <a:defRPr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algn="just">
              <a:defRPr b="1" i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 </a:t>
            </a:r>
            <a:r>
              <a:rPr i="0" dirty="0"/>
              <a:t>Il </a:t>
            </a:r>
            <a:r>
              <a:rPr i="0" dirty="0" err="1"/>
              <a:t>est</a:t>
            </a:r>
            <a:r>
              <a:rPr i="0" dirty="0"/>
              <a:t> </a:t>
            </a:r>
            <a:r>
              <a:rPr i="0" dirty="0" err="1"/>
              <a:t>devenu</a:t>
            </a:r>
            <a:r>
              <a:rPr i="0" dirty="0"/>
              <a:t> le principal </a:t>
            </a:r>
            <a:r>
              <a:rPr i="0" dirty="0" err="1"/>
              <a:t>portail</a:t>
            </a:r>
            <a:r>
              <a:rPr i="0" dirty="0"/>
              <a:t> </a:t>
            </a:r>
            <a:r>
              <a:rPr i="0" dirty="0" err="1"/>
              <a:t>d’information</a:t>
            </a:r>
            <a:r>
              <a:rPr i="0" dirty="0"/>
              <a:t> de </a:t>
            </a:r>
            <a:r>
              <a:rPr i="0" dirty="0" err="1"/>
              <a:t>l’association</a:t>
            </a:r>
            <a:r>
              <a:rPr i="0" dirty="0"/>
              <a:t>. </a:t>
            </a:r>
            <a:r>
              <a:rPr i="0" dirty="0" err="1"/>
              <a:t>Toutes</a:t>
            </a:r>
            <a:r>
              <a:rPr i="0" dirty="0"/>
              <a:t> les </a:t>
            </a:r>
            <a:r>
              <a:rPr i="0" dirty="0" err="1"/>
              <a:t>actualités</a:t>
            </a:r>
            <a:r>
              <a:rPr i="0" dirty="0"/>
              <a:t>, actions et analyses </a:t>
            </a:r>
            <a:r>
              <a:rPr i="0" dirty="0" err="1"/>
              <a:t>d’ECCLA</a:t>
            </a:r>
            <a:r>
              <a:rPr i="0" dirty="0"/>
              <a:t> y </a:t>
            </a:r>
            <a:r>
              <a:rPr i="0" dirty="0" err="1"/>
              <a:t>sont</a:t>
            </a:r>
            <a:r>
              <a:rPr i="0" dirty="0"/>
              <a:t> </a:t>
            </a:r>
            <a:r>
              <a:rPr i="0" dirty="0" err="1"/>
              <a:t>présentes</a:t>
            </a:r>
            <a:r>
              <a:rPr i="0" dirty="0"/>
              <a:t> </a:t>
            </a:r>
            <a:r>
              <a:rPr i="0" dirty="0" err="1"/>
              <a:t>ainsi</a:t>
            </a:r>
            <a:r>
              <a:rPr i="0" dirty="0"/>
              <a:t> que la vie interne de </a:t>
            </a:r>
            <a:r>
              <a:rPr i="0" dirty="0" err="1"/>
              <a:t>l’association</a:t>
            </a:r>
            <a:r>
              <a:rPr i="0" dirty="0"/>
              <a:t> et son agenda. </a:t>
            </a:r>
            <a:endParaRPr dirty="0">
              <a:solidFill>
                <a:srgbClr val="C00000"/>
              </a:solidFill>
            </a:endParaRPr>
          </a:p>
          <a:p>
            <a:pPr algn="just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 </a:t>
            </a:r>
            <a:r>
              <a:rPr dirty="0" err="1"/>
              <a:t>Créé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2015, </a:t>
            </a:r>
            <a:r>
              <a:rPr dirty="0" err="1"/>
              <a:t>il</a:t>
            </a:r>
            <a:r>
              <a:rPr dirty="0"/>
              <a:t> </a:t>
            </a:r>
            <a:r>
              <a:rPr dirty="0" err="1"/>
              <a:t>devenait</a:t>
            </a:r>
            <a:r>
              <a:rPr dirty="0"/>
              <a:t> </a:t>
            </a:r>
            <a:r>
              <a:rPr dirty="0" err="1"/>
              <a:t>nécessaire</a:t>
            </a:r>
            <a:r>
              <a:rPr dirty="0"/>
              <a:t> de le « </a:t>
            </a:r>
            <a:r>
              <a:rPr dirty="0" err="1"/>
              <a:t>rajeunir</a:t>
            </a:r>
            <a:r>
              <a:rPr dirty="0"/>
              <a:t> ». IL a </a:t>
            </a:r>
            <a:r>
              <a:rPr dirty="0" err="1"/>
              <a:t>donc</a:t>
            </a:r>
            <a:r>
              <a:rPr dirty="0"/>
              <a:t> </a:t>
            </a:r>
            <a:r>
              <a:rPr dirty="0" err="1"/>
              <a:t>été</a:t>
            </a:r>
            <a:r>
              <a:rPr dirty="0"/>
              <a:t> </a:t>
            </a:r>
            <a:r>
              <a:rPr dirty="0" err="1"/>
              <a:t>remanié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profondeur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2019. Le site </a:t>
            </a:r>
            <a:r>
              <a:rPr dirty="0" err="1"/>
              <a:t>d’ECCLA</a:t>
            </a:r>
            <a:r>
              <a:rPr dirty="0"/>
              <a:t> attire </a:t>
            </a:r>
            <a:r>
              <a:rPr dirty="0" err="1"/>
              <a:t>toujours</a:t>
            </a:r>
            <a:r>
              <a:rPr dirty="0"/>
              <a:t> beaucoup de </a:t>
            </a:r>
            <a:r>
              <a:rPr dirty="0" err="1"/>
              <a:t>visiteurs</a:t>
            </a:r>
            <a:r>
              <a:rPr dirty="0"/>
              <a:t> qui </a:t>
            </a:r>
            <a:r>
              <a:rPr dirty="0" err="1"/>
              <a:t>effectuent</a:t>
            </a:r>
            <a:r>
              <a:rPr dirty="0"/>
              <a:t> beaucoup de « </a:t>
            </a:r>
            <a:r>
              <a:rPr dirty="0" err="1"/>
              <a:t>visites</a:t>
            </a:r>
            <a:r>
              <a:rPr dirty="0"/>
              <a:t> » </a:t>
            </a:r>
            <a:r>
              <a:rPr dirty="0" err="1"/>
              <a:t>lors</a:t>
            </a:r>
            <a:r>
              <a:rPr dirty="0"/>
              <a:t> de </a:t>
            </a:r>
            <a:r>
              <a:rPr dirty="0" err="1"/>
              <a:t>leur</a:t>
            </a:r>
            <a:r>
              <a:rPr dirty="0"/>
              <a:t> passage. A </a:t>
            </a:r>
            <a:r>
              <a:rPr dirty="0" err="1"/>
              <a:t>ce</a:t>
            </a:r>
            <a:r>
              <a:rPr dirty="0"/>
              <a:t> jour pour 2019-2020, plus de </a:t>
            </a:r>
            <a:r>
              <a:rPr lang="fr-FR" dirty="0"/>
              <a:t>201</a:t>
            </a:r>
            <a:r>
              <a:rPr dirty="0"/>
              <a:t>00  </a:t>
            </a:r>
            <a:r>
              <a:rPr dirty="0" err="1"/>
              <a:t>visiteurs</a:t>
            </a:r>
            <a:r>
              <a:rPr dirty="0"/>
              <a:t> pour </a:t>
            </a:r>
            <a:r>
              <a:rPr lang="fr-FR" dirty="0"/>
              <a:t>7</a:t>
            </a:r>
            <a:r>
              <a:rPr dirty="0"/>
              <a:t>0500 </a:t>
            </a:r>
            <a:r>
              <a:rPr dirty="0" err="1"/>
              <a:t>clics</a:t>
            </a:r>
            <a:r>
              <a:rPr dirty="0"/>
              <a:t> de navigation sur le site…</a:t>
            </a:r>
          </a:p>
        </p:txBody>
      </p:sp>
      <p:sp>
        <p:nvSpPr>
          <p:cNvPr id="249" name="ZoneTexte 7"/>
          <p:cNvSpPr txBox="1"/>
          <p:nvPr/>
        </p:nvSpPr>
        <p:spPr>
          <a:xfrm>
            <a:off x="829962" y="1498599"/>
            <a:ext cx="7775241" cy="434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2400" b="1" i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Communication de l'association</a:t>
            </a:r>
          </a:p>
        </p:txBody>
      </p:sp>
      <p:sp>
        <p:nvSpPr>
          <p:cNvPr id="250" name="ZoneTexte 10"/>
          <p:cNvSpPr txBox="1"/>
          <p:nvPr/>
        </p:nvSpPr>
        <p:spPr>
          <a:xfrm>
            <a:off x="395536" y="5445221"/>
            <a:ext cx="8380580" cy="853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5750" indent="-285750" algn="just">
              <a:buSzPct val="100000"/>
              <a:buFont typeface="Courier New"/>
              <a:buChar char="❖"/>
              <a:defRPr b="1" i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Facebook</a:t>
            </a:r>
          </a:p>
          <a:p>
            <a:pPr algn="just">
              <a:defRPr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</a:t>
            </a:r>
            <a:r>
              <a:rPr>
                <a:solidFill>
                  <a:srgbClr val="000000"/>
                </a:solidFill>
              </a:rPr>
              <a:t>Il compte une centaine d’amis et est régulierement mis à jour.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Facette">
  <a:themeElements>
    <a:clrScheme name="Facet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0000FF"/>
      </a:hlink>
      <a:folHlink>
        <a:srgbClr val="FF00FF"/>
      </a:folHlink>
    </a:clrScheme>
    <a:fontScheme name="Facett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rnd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9050" cap="rnd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solidFill>
          <a:schemeClr val="lt1"/>
        </a:solidFill>
        <a:ln w="9525" cmpd="sng">
          <a:solidFill>
            <a:schemeClr val="lt1">
              <a:shade val="50000"/>
            </a:schemeClr>
          </a:solidFill>
        </a:ln>
      </a:spPr>
      <a:bodyPr wrap="square" rtlCol="0" anchor="t"/>
      <a:lstStyle>
        <a:defPPr algn="l">
          <a:defRPr sz="1600" dirty="0"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Facette">
  <a:themeElements>
    <a:clrScheme name="Facet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0000FF"/>
      </a:hlink>
      <a:folHlink>
        <a:srgbClr val="FF00FF"/>
      </a:folHlink>
    </a:clrScheme>
    <a:fontScheme name="Facett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rnd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9050" cap="rnd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2985</TotalTime>
  <Words>3118</Words>
  <Application>Microsoft Office PowerPoint</Application>
  <PresentationFormat>Affichage à l'écran (4:3)</PresentationFormat>
  <Paragraphs>467</Paragraphs>
  <Slides>38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38</vt:i4>
      </vt:variant>
    </vt:vector>
  </HeadingPairs>
  <TitlesOfParts>
    <vt:vector size="45" baseType="lpstr">
      <vt:lpstr>Arial</vt:lpstr>
      <vt:lpstr>Calibri</vt:lpstr>
      <vt:lpstr>Courier New</vt:lpstr>
      <vt:lpstr>Helvetica</vt:lpstr>
      <vt:lpstr>Trebuchet MS</vt:lpstr>
      <vt:lpstr>Wingdings 3</vt:lpstr>
      <vt:lpstr>Facette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</vt:lpstr>
      <vt:lpstr>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</vt:lpstr>
      <vt:lpstr> </vt:lpstr>
      <vt:lpstr>Présentation PowerPoint</vt:lpstr>
      <vt:lpstr>Présentation PowerPoint</vt:lpstr>
      <vt:lpstr>Présentation PowerPoint</vt:lpstr>
      <vt:lpstr>Présentation PowerPoint</vt:lpstr>
      <vt:lpstr> </vt:lpstr>
      <vt:lpstr> </vt:lpstr>
      <vt:lpstr>Présentation PowerPoint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</dc:creator>
  <cp:lastModifiedBy>Admin</cp:lastModifiedBy>
  <cp:revision>36</cp:revision>
  <dcterms:modified xsi:type="dcterms:W3CDTF">2020-06-30T09:41:55Z</dcterms:modified>
</cp:coreProperties>
</file>